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73" r:id="rId6"/>
    <p:sldId id="259" r:id="rId7"/>
    <p:sldId id="258" r:id="rId8"/>
    <p:sldId id="261" r:id="rId9"/>
    <p:sldId id="262" r:id="rId10"/>
    <p:sldId id="264" r:id="rId11"/>
    <p:sldId id="265" r:id="rId12"/>
    <p:sldId id="266" r:id="rId13"/>
    <p:sldId id="267" r:id="rId14"/>
    <p:sldId id="269" r:id="rId15"/>
    <p:sldId id="268" r:id="rId16"/>
    <p:sldId id="272" r:id="rId17"/>
    <p:sldId id="274" r:id="rId18"/>
    <p:sldId id="281" r:id="rId19"/>
    <p:sldId id="275" r:id="rId20"/>
    <p:sldId id="282" r:id="rId21"/>
    <p:sldId id="277" r:id="rId22"/>
    <p:sldId id="283" r:id="rId23"/>
    <p:sldId id="276" r:id="rId24"/>
    <p:sldId id="279" r:id="rId25"/>
    <p:sldId id="280" r:id="rId26"/>
    <p:sldId id="278" r:id="rId27"/>
    <p:sldId id="286" r:id="rId28"/>
    <p:sldId id="284" r:id="rId29"/>
    <p:sldId id="285" r:id="rId30"/>
    <p:sldId id="287" r:id="rId31"/>
    <p:sldId id="288" r:id="rId32"/>
    <p:sldId id="289" r:id="rId33"/>
    <p:sldId id="290" r:id="rId34"/>
    <p:sldId id="291" r:id="rId35"/>
    <p:sldId id="295" r:id="rId36"/>
    <p:sldId id="292" r:id="rId37"/>
    <p:sldId id="293" r:id="rId38"/>
    <p:sldId id="296" r:id="rId39"/>
    <p:sldId id="294" r:id="rId40"/>
    <p:sldId id="297" r:id="rId41"/>
    <p:sldId id="298" r:id="rId42"/>
    <p:sldId id="29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0F2D3-74ED-45A5-A19E-D0576183B2DB}" v="287" dt="2021-06-23T23:30:58.587"/>
    <p1510:client id="{3EC191E7-6590-461B-977D-6656F1F44665}" v="88" dt="2021-06-23T15:23:12.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9297" autoAdjust="0"/>
  </p:normalViewPr>
  <p:slideViewPr>
    <p:cSldViewPr snapToGrid="0">
      <p:cViewPr>
        <p:scale>
          <a:sx n="75" d="100"/>
          <a:sy n="75" d="100"/>
        </p:scale>
        <p:origin x="-1112" y="-5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ja Stocker" userId="S::sonja.stocker@schule-seengen.ch::da60e6ed-bc3d-48e0-954b-85b5cbccdc3a" providerId="AD" clId="Web-{3EC191E7-6590-461B-977D-6656F1F44665}"/>
    <pc:docChg chg="modSld">
      <pc:chgData name="Sonja Stocker" userId="S::sonja.stocker@schule-seengen.ch::da60e6ed-bc3d-48e0-954b-85b5cbccdc3a" providerId="AD" clId="Web-{3EC191E7-6590-461B-977D-6656F1F44665}" dt="2021-06-23T15:23:12.967" v="50" actId="20577"/>
      <pc:docMkLst>
        <pc:docMk/>
      </pc:docMkLst>
      <pc:sldChg chg="modSp">
        <pc:chgData name="Sonja Stocker" userId="S::sonja.stocker@schule-seengen.ch::da60e6ed-bc3d-48e0-954b-85b5cbccdc3a" providerId="AD" clId="Web-{3EC191E7-6590-461B-977D-6656F1F44665}" dt="2021-06-23T15:17:05.192" v="2" actId="20577"/>
        <pc:sldMkLst>
          <pc:docMk/>
          <pc:sldMk cId="3989125111" sldId="259"/>
        </pc:sldMkLst>
        <pc:spChg chg="mod">
          <ac:chgData name="Sonja Stocker" userId="S::sonja.stocker@schule-seengen.ch::da60e6ed-bc3d-48e0-954b-85b5cbccdc3a" providerId="AD" clId="Web-{3EC191E7-6590-461B-977D-6656F1F44665}" dt="2021-06-23T15:17:05.192" v="2" actId="20577"/>
          <ac:spMkLst>
            <pc:docMk/>
            <pc:sldMk cId="3989125111" sldId="259"/>
            <ac:spMk id="3" creationId="{85DC9D36-573D-475D-BB66-98096C987162}"/>
          </ac:spMkLst>
        </pc:spChg>
      </pc:sldChg>
      <pc:sldChg chg="modSp">
        <pc:chgData name="Sonja Stocker" userId="S::sonja.stocker@schule-seengen.ch::da60e6ed-bc3d-48e0-954b-85b5cbccdc3a" providerId="AD" clId="Web-{3EC191E7-6590-461B-977D-6656F1F44665}" dt="2021-06-23T15:17:54.990" v="8" actId="20577"/>
        <pc:sldMkLst>
          <pc:docMk/>
          <pc:sldMk cId="4252508153" sldId="262"/>
        </pc:sldMkLst>
        <pc:spChg chg="mod">
          <ac:chgData name="Sonja Stocker" userId="S::sonja.stocker@schule-seengen.ch::da60e6ed-bc3d-48e0-954b-85b5cbccdc3a" providerId="AD" clId="Web-{3EC191E7-6590-461B-977D-6656F1F44665}" dt="2021-06-23T15:17:54.990" v="8" actId="20577"/>
          <ac:spMkLst>
            <pc:docMk/>
            <pc:sldMk cId="4252508153" sldId="262"/>
            <ac:spMk id="4" creationId="{1CD5699F-67D3-4565-BF22-04ED0E954CDC}"/>
          </ac:spMkLst>
        </pc:spChg>
      </pc:sldChg>
      <pc:sldChg chg="modSp">
        <pc:chgData name="Sonja Stocker" userId="S::sonja.stocker@schule-seengen.ch::da60e6ed-bc3d-48e0-954b-85b5cbccdc3a" providerId="AD" clId="Web-{3EC191E7-6590-461B-977D-6656F1F44665}" dt="2021-06-23T15:18:07.835" v="10" actId="20577"/>
        <pc:sldMkLst>
          <pc:docMk/>
          <pc:sldMk cId="2811024099" sldId="264"/>
        </pc:sldMkLst>
        <pc:spChg chg="mod">
          <ac:chgData name="Sonja Stocker" userId="S::sonja.stocker@schule-seengen.ch::da60e6ed-bc3d-48e0-954b-85b5cbccdc3a" providerId="AD" clId="Web-{3EC191E7-6590-461B-977D-6656F1F44665}" dt="2021-06-23T15:18:07.835" v="10" actId="20577"/>
          <ac:spMkLst>
            <pc:docMk/>
            <pc:sldMk cId="2811024099" sldId="264"/>
            <ac:spMk id="3" creationId="{95B86877-1394-4D55-B4AE-8F16610BB5D8}"/>
          </ac:spMkLst>
        </pc:spChg>
      </pc:sldChg>
      <pc:sldChg chg="modSp">
        <pc:chgData name="Sonja Stocker" userId="S::sonja.stocker@schule-seengen.ch::da60e6ed-bc3d-48e0-954b-85b5cbccdc3a" providerId="AD" clId="Web-{3EC191E7-6590-461B-977D-6656F1F44665}" dt="2021-06-23T15:19:16.352" v="22" actId="20577"/>
        <pc:sldMkLst>
          <pc:docMk/>
          <pc:sldMk cId="161737433" sldId="267"/>
        </pc:sldMkLst>
        <pc:spChg chg="mod">
          <ac:chgData name="Sonja Stocker" userId="S::sonja.stocker@schule-seengen.ch::da60e6ed-bc3d-48e0-954b-85b5cbccdc3a" providerId="AD" clId="Web-{3EC191E7-6590-461B-977D-6656F1F44665}" dt="2021-06-23T15:19:16.352" v="22" actId="20577"/>
          <ac:spMkLst>
            <pc:docMk/>
            <pc:sldMk cId="161737433" sldId="267"/>
            <ac:spMk id="3" creationId="{95B86877-1394-4D55-B4AE-8F16610BB5D8}"/>
          </ac:spMkLst>
        </pc:spChg>
      </pc:sldChg>
      <pc:sldChg chg="modSp">
        <pc:chgData name="Sonja Stocker" userId="S::sonja.stocker@schule-seengen.ch::da60e6ed-bc3d-48e0-954b-85b5cbccdc3a" providerId="AD" clId="Web-{3EC191E7-6590-461B-977D-6656F1F44665}" dt="2021-06-23T15:20:59.667" v="45" actId="20577"/>
        <pc:sldMkLst>
          <pc:docMk/>
          <pc:sldMk cId="4077513292" sldId="268"/>
        </pc:sldMkLst>
        <pc:spChg chg="mod">
          <ac:chgData name="Sonja Stocker" userId="S::sonja.stocker@schule-seengen.ch::da60e6ed-bc3d-48e0-954b-85b5cbccdc3a" providerId="AD" clId="Web-{3EC191E7-6590-461B-977D-6656F1F44665}" dt="2021-06-23T15:20:59.667" v="45" actId="20577"/>
          <ac:spMkLst>
            <pc:docMk/>
            <pc:sldMk cId="4077513292" sldId="268"/>
            <ac:spMk id="3" creationId="{95B86877-1394-4D55-B4AE-8F16610BB5D8}"/>
          </ac:spMkLst>
        </pc:spChg>
      </pc:sldChg>
      <pc:sldChg chg="modSp">
        <pc:chgData name="Sonja Stocker" userId="S::sonja.stocker@schule-seengen.ch::da60e6ed-bc3d-48e0-954b-85b5cbccdc3a" providerId="AD" clId="Web-{3EC191E7-6590-461B-977D-6656F1F44665}" dt="2021-06-23T15:20:15.463" v="37" actId="20577"/>
        <pc:sldMkLst>
          <pc:docMk/>
          <pc:sldMk cId="4126383610" sldId="269"/>
        </pc:sldMkLst>
        <pc:spChg chg="mod">
          <ac:chgData name="Sonja Stocker" userId="S::sonja.stocker@schule-seengen.ch::da60e6ed-bc3d-48e0-954b-85b5cbccdc3a" providerId="AD" clId="Web-{3EC191E7-6590-461B-977D-6656F1F44665}" dt="2021-06-23T15:20:15.463" v="37" actId="20577"/>
          <ac:spMkLst>
            <pc:docMk/>
            <pc:sldMk cId="4126383610" sldId="269"/>
            <ac:spMk id="3" creationId="{95B86877-1394-4D55-B4AE-8F16610BB5D8}"/>
          </ac:spMkLst>
        </pc:spChg>
      </pc:sldChg>
      <pc:sldChg chg="modSp">
        <pc:chgData name="Sonja Stocker" userId="S::sonja.stocker@schule-seengen.ch::da60e6ed-bc3d-48e0-954b-85b5cbccdc3a" providerId="AD" clId="Web-{3EC191E7-6590-461B-977D-6656F1F44665}" dt="2021-06-23T15:21:15.511" v="48" actId="20577"/>
        <pc:sldMkLst>
          <pc:docMk/>
          <pc:sldMk cId="921936602" sldId="272"/>
        </pc:sldMkLst>
        <pc:spChg chg="mod">
          <ac:chgData name="Sonja Stocker" userId="S::sonja.stocker@schule-seengen.ch::da60e6ed-bc3d-48e0-954b-85b5cbccdc3a" providerId="AD" clId="Web-{3EC191E7-6590-461B-977D-6656F1F44665}" dt="2021-06-23T15:21:15.511" v="48" actId="20577"/>
          <ac:spMkLst>
            <pc:docMk/>
            <pc:sldMk cId="921936602" sldId="272"/>
            <ac:spMk id="3" creationId="{95B86877-1394-4D55-B4AE-8F16610BB5D8}"/>
          </ac:spMkLst>
        </pc:spChg>
      </pc:sldChg>
      <pc:sldChg chg="modSp">
        <pc:chgData name="Sonja Stocker" userId="S::sonja.stocker@schule-seengen.ch::da60e6ed-bc3d-48e0-954b-85b5cbccdc3a" providerId="AD" clId="Web-{3EC191E7-6590-461B-977D-6656F1F44665}" dt="2021-06-23T15:23:12.967" v="50" actId="20577"/>
        <pc:sldMkLst>
          <pc:docMk/>
          <pc:sldMk cId="3571143158" sldId="279"/>
        </pc:sldMkLst>
        <pc:spChg chg="mod">
          <ac:chgData name="Sonja Stocker" userId="S::sonja.stocker@schule-seengen.ch::da60e6ed-bc3d-48e0-954b-85b5cbccdc3a" providerId="AD" clId="Web-{3EC191E7-6590-461B-977D-6656F1F44665}" dt="2021-06-23T15:23:12.967" v="50" actId="20577"/>
          <ac:spMkLst>
            <pc:docMk/>
            <pc:sldMk cId="3571143158" sldId="279"/>
            <ac:spMk id="3" creationId="{00000000-0000-0000-0000-000000000000}"/>
          </ac:spMkLst>
        </pc:spChg>
      </pc:sldChg>
    </pc:docChg>
  </pc:docChgLst>
  <pc:docChgLst>
    <pc:chgData name="Sonja Stocker" userId="S::sonja.stocker@schule-seengen.ch::da60e6ed-bc3d-48e0-954b-85b5cbccdc3a" providerId="AD" clId="Web-{05C0F2D3-74ED-45A5-A19E-D0576183B2DB}"/>
    <pc:docChg chg="modSld">
      <pc:chgData name="Sonja Stocker" userId="S::sonja.stocker@schule-seengen.ch::da60e6ed-bc3d-48e0-954b-85b5cbccdc3a" providerId="AD" clId="Web-{05C0F2D3-74ED-45A5-A19E-D0576183B2DB}" dt="2021-06-23T23:30:51.149" v="158" actId="20577"/>
      <pc:docMkLst>
        <pc:docMk/>
      </pc:docMkLst>
      <pc:sldChg chg="modSp">
        <pc:chgData name="Sonja Stocker" userId="S::sonja.stocker@schule-seengen.ch::da60e6ed-bc3d-48e0-954b-85b5cbccdc3a" providerId="AD" clId="Web-{05C0F2D3-74ED-45A5-A19E-D0576183B2DB}" dt="2021-06-23T23:05:27.926" v="6" actId="20577"/>
        <pc:sldMkLst>
          <pc:docMk/>
          <pc:sldMk cId="3971828411" sldId="257"/>
        </pc:sldMkLst>
        <pc:spChg chg="mod">
          <ac:chgData name="Sonja Stocker" userId="S::sonja.stocker@schule-seengen.ch::da60e6ed-bc3d-48e0-954b-85b5cbccdc3a" providerId="AD" clId="Web-{05C0F2D3-74ED-45A5-A19E-D0576183B2DB}" dt="2021-06-23T23:05:27.926" v="6" actId="20577"/>
          <ac:spMkLst>
            <pc:docMk/>
            <pc:sldMk cId="3971828411" sldId="257"/>
            <ac:spMk id="2" creationId="{D96F4671-317F-4A65-AB70-4BA2834B1F64}"/>
          </ac:spMkLst>
        </pc:spChg>
      </pc:sldChg>
      <pc:sldChg chg="modSp">
        <pc:chgData name="Sonja Stocker" userId="S::sonja.stocker@schule-seengen.ch::da60e6ed-bc3d-48e0-954b-85b5cbccdc3a" providerId="AD" clId="Web-{05C0F2D3-74ED-45A5-A19E-D0576183B2DB}" dt="2021-06-23T23:06:45.303" v="11" actId="20577"/>
        <pc:sldMkLst>
          <pc:docMk/>
          <pc:sldMk cId="3989125111" sldId="259"/>
        </pc:sldMkLst>
        <pc:spChg chg="mod">
          <ac:chgData name="Sonja Stocker" userId="S::sonja.stocker@schule-seengen.ch::da60e6ed-bc3d-48e0-954b-85b5cbccdc3a" providerId="AD" clId="Web-{05C0F2D3-74ED-45A5-A19E-D0576183B2DB}" dt="2021-06-23T23:06:45.303" v="11" actId="20577"/>
          <ac:spMkLst>
            <pc:docMk/>
            <pc:sldMk cId="3989125111" sldId="259"/>
            <ac:spMk id="3" creationId="{85DC9D36-573D-475D-BB66-98096C987162}"/>
          </ac:spMkLst>
        </pc:spChg>
      </pc:sldChg>
      <pc:sldChg chg="modSp">
        <pc:chgData name="Sonja Stocker" userId="S::sonja.stocker@schule-seengen.ch::da60e6ed-bc3d-48e0-954b-85b5cbccdc3a" providerId="AD" clId="Web-{05C0F2D3-74ED-45A5-A19E-D0576183B2DB}" dt="2021-06-23T23:07:45.445" v="14" actId="20577"/>
        <pc:sldMkLst>
          <pc:docMk/>
          <pc:sldMk cId="2720395817" sldId="261"/>
        </pc:sldMkLst>
        <pc:spChg chg="mod">
          <ac:chgData name="Sonja Stocker" userId="S::sonja.stocker@schule-seengen.ch::da60e6ed-bc3d-48e0-954b-85b5cbccdc3a" providerId="AD" clId="Web-{05C0F2D3-74ED-45A5-A19E-D0576183B2DB}" dt="2021-06-23T23:07:45.445" v="14" actId="20577"/>
          <ac:spMkLst>
            <pc:docMk/>
            <pc:sldMk cId="2720395817" sldId="261"/>
            <ac:spMk id="3" creationId="{85DC9D36-573D-475D-BB66-98096C987162}"/>
          </ac:spMkLst>
        </pc:spChg>
      </pc:sldChg>
      <pc:sldChg chg="modSp">
        <pc:chgData name="Sonja Stocker" userId="S::sonja.stocker@schule-seengen.ch::da60e6ed-bc3d-48e0-954b-85b5cbccdc3a" providerId="AD" clId="Web-{05C0F2D3-74ED-45A5-A19E-D0576183B2DB}" dt="2021-06-23T23:08:59.729" v="35" actId="20577"/>
        <pc:sldMkLst>
          <pc:docMk/>
          <pc:sldMk cId="4252508153" sldId="262"/>
        </pc:sldMkLst>
        <pc:spChg chg="mod">
          <ac:chgData name="Sonja Stocker" userId="S::sonja.stocker@schule-seengen.ch::da60e6ed-bc3d-48e0-954b-85b5cbccdc3a" providerId="AD" clId="Web-{05C0F2D3-74ED-45A5-A19E-D0576183B2DB}" dt="2021-06-23T23:08:59.729" v="35" actId="20577"/>
          <ac:spMkLst>
            <pc:docMk/>
            <pc:sldMk cId="4252508153" sldId="262"/>
            <ac:spMk id="4" creationId="{1CD5699F-67D3-4565-BF22-04ED0E954CDC}"/>
          </ac:spMkLst>
        </pc:spChg>
      </pc:sldChg>
      <pc:sldChg chg="modSp">
        <pc:chgData name="Sonja Stocker" userId="S::sonja.stocker@schule-seengen.ch::da60e6ed-bc3d-48e0-954b-85b5cbccdc3a" providerId="AD" clId="Web-{05C0F2D3-74ED-45A5-A19E-D0576183B2DB}" dt="2021-06-23T23:12:26.078" v="67" actId="20577"/>
        <pc:sldMkLst>
          <pc:docMk/>
          <pc:sldMk cId="1009708513" sldId="265"/>
        </pc:sldMkLst>
        <pc:spChg chg="mod">
          <ac:chgData name="Sonja Stocker" userId="S::sonja.stocker@schule-seengen.ch::da60e6ed-bc3d-48e0-954b-85b5cbccdc3a" providerId="AD" clId="Web-{05C0F2D3-74ED-45A5-A19E-D0576183B2DB}" dt="2021-06-23T23:12:26.078" v="67" actId="20577"/>
          <ac:spMkLst>
            <pc:docMk/>
            <pc:sldMk cId="1009708513" sldId="265"/>
            <ac:spMk id="3" creationId="{95B86877-1394-4D55-B4AE-8F16610BB5D8}"/>
          </ac:spMkLst>
        </pc:spChg>
      </pc:sldChg>
      <pc:sldChg chg="modSp">
        <pc:chgData name="Sonja Stocker" userId="S::sonja.stocker@schule-seengen.ch::da60e6ed-bc3d-48e0-954b-85b5cbccdc3a" providerId="AD" clId="Web-{05C0F2D3-74ED-45A5-A19E-D0576183B2DB}" dt="2021-06-23T23:13:31.471" v="78" actId="20577"/>
        <pc:sldMkLst>
          <pc:docMk/>
          <pc:sldMk cId="161737433" sldId="267"/>
        </pc:sldMkLst>
        <pc:spChg chg="mod">
          <ac:chgData name="Sonja Stocker" userId="S::sonja.stocker@schule-seengen.ch::da60e6ed-bc3d-48e0-954b-85b5cbccdc3a" providerId="AD" clId="Web-{05C0F2D3-74ED-45A5-A19E-D0576183B2DB}" dt="2021-06-23T23:13:31.471" v="78" actId="20577"/>
          <ac:spMkLst>
            <pc:docMk/>
            <pc:sldMk cId="161737433" sldId="267"/>
            <ac:spMk id="3" creationId="{95B86877-1394-4D55-B4AE-8F16610BB5D8}"/>
          </ac:spMkLst>
        </pc:spChg>
      </pc:sldChg>
      <pc:sldChg chg="modSp">
        <pc:chgData name="Sonja Stocker" userId="S::sonja.stocker@schule-seengen.ch::da60e6ed-bc3d-48e0-954b-85b5cbccdc3a" providerId="AD" clId="Web-{05C0F2D3-74ED-45A5-A19E-D0576183B2DB}" dt="2021-06-23T23:17:43.165" v="110" actId="20577"/>
        <pc:sldMkLst>
          <pc:docMk/>
          <pc:sldMk cId="4077513292" sldId="268"/>
        </pc:sldMkLst>
        <pc:spChg chg="mod">
          <ac:chgData name="Sonja Stocker" userId="S::sonja.stocker@schule-seengen.ch::da60e6ed-bc3d-48e0-954b-85b5cbccdc3a" providerId="AD" clId="Web-{05C0F2D3-74ED-45A5-A19E-D0576183B2DB}" dt="2021-06-23T23:17:43.165" v="110" actId="20577"/>
          <ac:spMkLst>
            <pc:docMk/>
            <pc:sldMk cId="4077513292" sldId="268"/>
            <ac:spMk id="3" creationId="{95B86877-1394-4D55-B4AE-8F16610BB5D8}"/>
          </ac:spMkLst>
        </pc:spChg>
      </pc:sldChg>
      <pc:sldChg chg="modSp">
        <pc:chgData name="Sonja Stocker" userId="S::sonja.stocker@schule-seengen.ch::da60e6ed-bc3d-48e0-954b-85b5cbccdc3a" providerId="AD" clId="Web-{05C0F2D3-74ED-45A5-A19E-D0576183B2DB}" dt="2021-06-23T23:15:56.741" v="95" actId="20577"/>
        <pc:sldMkLst>
          <pc:docMk/>
          <pc:sldMk cId="4126383610" sldId="269"/>
        </pc:sldMkLst>
        <pc:spChg chg="mod">
          <ac:chgData name="Sonja Stocker" userId="S::sonja.stocker@schule-seengen.ch::da60e6ed-bc3d-48e0-954b-85b5cbccdc3a" providerId="AD" clId="Web-{05C0F2D3-74ED-45A5-A19E-D0576183B2DB}" dt="2021-06-23T23:15:56.741" v="95" actId="20577"/>
          <ac:spMkLst>
            <pc:docMk/>
            <pc:sldMk cId="4126383610" sldId="269"/>
            <ac:spMk id="3" creationId="{95B86877-1394-4D55-B4AE-8F16610BB5D8}"/>
          </ac:spMkLst>
        </pc:spChg>
      </pc:sldChg>
      <pc:sldChg chg="modSp">
        <pc:chgData name="Sonja Stocker" userId="S::sonja.stocker@schule-seengen.ch::da60e6ed-bc3d-48e0-954b-85b5cbccdc3a" providerId="AD" clId="Web-{05C0F2D3-74ED-45A5-A19E-D0576183B2DB}" dt="2021-06-23T23:05:06.097" v="2" actId="20577"/>
        <pc:sldMkLst>
          <pc:docMk/>
          <pc:sldMk cId="3614741414" sldId="273"/>
        </pc:sldMkLst>
        <pc:spChg chg="mod">
          <ac:chgData name="Sonja Stocker" userId="S::sonja.stocker@schule-seengen.ch::da60e6ed-bc3d-48e0-954b-85b5cbccdc3a" providerId="AD" clId="Web-{05C0F2D3-74ED-45A5-A19E-D0576183B2DB}" dt="2021-06-23T23:05:06.097" v="2" actId="20577"/>
          <ac:spMkLst>
            <pc:docMk/>
            <pc:sldMk cId="3614741414" sldId="273"/>
            <ac:spMk id="3" creationId="{00000000-0000-0000-0000-000000000000}"/>
          </ac:spMkLst>
        </pc:spChg>
      </pc:sldChg>
      <pc:sldChg chg="modSp">
        <pc:chgData name="Sonja Stocker" userId="S::sonja.stocker@schule-seengen.ch::da60e6ed-bc3d-48e0-954b-85b5cbccdc3a" providerId="AD" clId="Web-{05C0F2D3-74ED-45A5-A19E-D0576183B2DB}" dt="2021-06-23T23:19:24.559" v="113" actId="20577"/>
        <pc:sldMkLst>
          <pc:docMk/>
          <pc:sldMk cId="3768375637" sldId="275"/>
        </pc:sldMkLst>
        <pc:spChg chg="mod">
          <ac:chgData name="Sonja Stocker" userId="S::sonja.stocker@schule-seengen.ch::da60e6ed-bc3d-48e0-954b-85b5cbccdc3a" providerId="AD" clId="Web-{05C0F2D3-74ED-45A5-A19E-D0576183B2DB}" dt="2021-06-23T23:19:24.559" v="113" actId="20577"/>
          <ac:spMkLst>
            <pc:docMk/>
            <pc:sldMk cId="3768375637" sldId="275"/>
            <ac:spMk id="3" creationId="{00000000-0000-0000-0000-000000000000}"/>
          </ac:spMkLst>
        </pc:spChg>
      </pc:sldChg>
      <pc:sldChg chg="modSp">
        <pc:chgData name="Sonja Stocker" userId="S::sonja.stocker@schule-seengen.ch::da60e6ed-bc3d-48e0-954b-85b5cbccdc3a" providerId="AD" clId="Web-{05C0F2D3-74ED-45A5-A19E-D0576183B2DB}" dt="2021-06-23T23:21:43.328" v="123" actId="20577"/>
        <pc:sldMkLst>
          <pc:docMk/>
          <pc:sldMk cId="363632114" sldId="276"/>
        </pc:sldMkLst>
        <pc:spChg chg="mod">
          <ac:chgData name="Sonja Stocker" userId="S::sonja.stocker@schule-seengen.ch::da60e6ed-bc3d-48e0-954b-85b5cbccdc3a" providerId="AD" clId="Web-{05C0F2D3-74ED-45A5-A19E-D0576183B2DB}" dt="2021-06-23T23:21:43.328" v="123" actId="20577"/>
          <ac:spMkLst>
            <pc:docMk/>
            <pc:sldMk cId="363632114" sldId="276"/>
            <ac:spMk id="3" creationId="{00000000-0000-0000-0000-000000000000}"/>
          </ac:spMkLst>
        </pc:spChg>
      </pc:sldChg>
      <pc:sldChg chg="modSp">
        <pc:chgData name="Sonja Stocker" userId="S::sonja.stocker@schule-seengen.ch::da60e6ed-bc3d-48e0-954b-85b5cbccdc3a" providerId="AD" clId="Web-{05C0F2D3-74ED-45A5-A19E-D0576183B2DB}" dt="2021-06-23T23:22:32.564" v="130" actId="20577"/>
        <pc:sldMkLst>
          <pc:docMk/>
          <pc:sldMk cId="3571143158" sldId="279"/>
        </pc:sldMkLst>
        <pc:spChg chg="mod">
          <ac:chgData name="Sonja Stocker" userId="S::sonja.stocker@schule-seengen.ch::da60e6ed-bc3d-48e0-954b-85b5cbccdc3a" providerId="AD" clId="Web-{05C0F2D3-74ED-45A5-A19E-D0576183B2DB}" dt="2021-06-23T23:22:32.564" v="130" actId="20577"/>
          <ac:spMkLst>
            <pc:docMk/>
            <pc:sldMk cId="3571143158" sldId="279"/>
            <ac:spMk id="3" creationId="{00000000-0000-0000-0000-000000000000}"/>
          </ac:spMkLst>
        </pc:spChg>
      </pc:sldChg>
      <pc:sldChg chg="modSp">
        <pc:chgData name="Sonja Stocker" userId="S::sonja.stocker@schule-seengen.ch::da60e6ed-bc3d-48e0-954b-85b5cbccdc3a" providerId="AD" clId="Web-{05C0F2D3-74ED-45A5-A19E-D0576183B2DB}" dt="2021-06-23T23:23:23.231" v="146" actId="20577"/>
        <pc:sldMkLst>
          <pc:docMk/>
          <pc:sldMk cId="1781652488" sldId="280"/>
        </pc:sldMkLst>
        <pc:spChg chg="mod">
          <ac:chgData name="Sonja Stocker" userId="S::sonja.stocker@schule-seengen.ch::da60e6ed-bc3d-48e0-954b-85b5cbccdc3a" providerId="AD" clId="Web-{05C0F2D3-74ED-45A5-A19E-D0576183B2DB}" dt="2021-06-23T23:23:23.231" v="146" actId="20577"/>
          <ac:spMkLst>
            <pc:docMk/>
            <pc:sldMk cId="1781652488" sldId="280"/>
            <ac:spMk id="3" creationId="{00000000-0000-0000-0000-000000000000}"/>
          </ac:spMkLst>
        </pc:spChg>
      </pc:sldChg>
      <pc:sldChg chg="modSp">
        <pc:chgData name="Sonja Stocker" userId="S::sonja.stocker@schule-seengen.ch::da60e6ed-bc3d-48e0-954b-85b5cbccdc3a" providerId="AD" clId="Web-{05C0F2D3-74ED-45A5-A19E-D0576183B2DB}" dt="2021-06-23T23:20:35.076" v="118" actId="20577"/>
        <pc:sldMkLst>
          <pc:docMk/>
          <pc:sldMk cId="3622498168" sldId="283"/>
        </pc:sldMkLst>
        <pc:spChg chg="mod">
          <ac:chgData name="Sonja Stocker" userId="S::sonja.stocker@schule-seengen.ch::da60e6ed-bc3d-48e0-954b-85b5cbccdc3a" providerId="AD" clId="Web-{05C0F2D3-74ED-45A5-A19E-D0576183B2DB}" dt="2021-06-23T23:20:35.076" v="118" actId="20577"/>
          <ac:spMkLst>
            <pc:docMk/>
            <pc:sldMk cId="3622498168" sldId="283"/>
            <ac:spMk id="3" creationId="{00000000-0000-0000-0000-000000000000}"/>
          </ac:spMkLst>
        </pc:spChg>
      </pc:sldChg>
      <pc:sldChg chg="modSp">
        <pc:chgData name="Sonja Stocker" userId="S::sonja.stocker@schule-seengen.ch::da60e6ed-bc3d-48e0-954b-85b5cbccdc3a" providerId="AD" clId="Web-{05C0F2D3-74ED-45A5-A19E-D0576183B2DB}" dt="2021-06-23T23:25:33.719" v="152" actId="20577"/>
        <pc:sldMkLst>
          <pc:docMk/>
          <pc:sldMk cId="1944714875" sldId="284"/>
        </pc:sldMkLst>
        <pc:spChg chg="mod">
          <ac:chgData name="Sonja Stocker" userId="S::sonja.stocker@schule-seengen.ch::da60e6ed-bc3d-48e0-954b-85b5cbccdc3a" providerId="AD" clId="Web-{05C0F2D3-74ED-45A5-A19E-D0576183B2DB}" dt="2021-06-23T23:25:33.719" v="152" actId="20577"/>
          <ac:spMkLst>
            <pc:docMk/>
            <pc:sldMk cId="1944714875" sldId="284"/>
            <ac:spMk id="3" creationId="{00000000-0000-0000-0000-000000000000}"/>
          </ac:spMkLst>
        </pc:spChg>
      </pc:sldChg>
      <pc:sldChg chg="modSp">
        <pc:chgData name="Sonja Stocker" userId="S::sonja.stocker@schule-seengen.ch::da60e6ed-bc3d-48e0-954b-85b5cbccdc3a" providerId="AD" clId="Web-{05C0F2D3-74ED-45A5-A19E-D0576183B2DB}" dt="2021-06-23T23:23:53.731" v="148" actId="20577"/>
        <pc:sldMkLst>
          <pc:docMk/>
          <pc:sldMk cId="421238565" sldId="286"/>
        </pc:sldMkLst>
        <pc:spChg chg="mod">
          <ac:chgData name="Sonja Stocker" userId="S::sonja.stocker@schule-seengen.ch::da60e6ed-bc3d-48e0-954b-85b5cbccdc3a" providerId="AD" clId="Web-{05C0F2D3-74ED-45A5-A19E-D0576183B2DB}" dt="2021-06-23T23:23:53.731" v="148" actId="20577"/>
          <ac:spMkLst>
            <pc:docMk/>
            <pc:sldMk cId="421238565" sldId="286"/>
            <ac:spMk id="3" creationId="{00000000-0000-0000-0000-000000000000}"/>
          </ac:spMkLst>
        </pc:spChg>
      </pc:sldChg>
      <pc:sldChg chg="modSp">
        <pc:chgData name="Sonja Stocker" userId="S::sonja.stocker@schule-seengen.ch::da60e6ed-bc3d-48e0-954b-85b5cbccdc3a" providerId="AD" clId="Web-{05C0F2D3-74ED-45A5-A19E-D0576183B2DB}" dt="2021-06-23T23:28:37.833" v="154" actId="20577"/>
        <pc:sldMkLst>
          <pc:docMk/>
          <pc:sldMk cId="2508487815" sldId="293"/>
        </pc:sldMkLst>
        <pc:spChg chg="mod">
          <ac:chgData name="Sonja Stocker" userId="S::sonja.stocker@schule-seengen.ch::da60e6ed-bc3d-48e0-954b-85b5cbccdc3a" providerId="AD" clId="Web-{05C0F2D3-74ED-45A5-A19E-D0576183B2DB}" dt="2021-06-23T23:28:37.833" v="154" actId="20577"/>
          <ac:spMkLst>
            <pc:docMk/>
            <pc:sldMk cId="2508487815" sldId="293"/>
            <ac:spMk id="3" creationId="{00000000-0000-0000-0000-000000000000}"/>
          </ac:spMkLst>
        </pc:spChg>
      </pc:sldChg>
      <pc:sldChg chg="modSp">
        <pc:chgData name="Sonja Stocker" userId="S::sonja.stocker@schule-seengen.ch::da60e6ed-bc3d-48e0-954b-85b5cbccdc3a" providerId="AD" clId="Web-{05C0F2D3-74ED-45A5-A19E-D0576183B2DB}" dt="2021-06-23T23:30:34.227" v="157" actId="20577"/>
        <pc:sldMkLst>
          <pc:docMk/>
          <pc:sldMk cId="39489640" sldId="297"/>
        </pc:sldMkLst>
        <pc:spChg chg="mod">
          <ac:chgData name="Sonja Stocker" userId="S::sonja.stocker@schule-seengen.ch::da60e6ed-bc3d-48e0-954b-85b5cbccdc3a" providerId="AD" clId="Web-{05C0F2D3-74ED-45A5-A19E-D0576183B2DB}" dt="2021-06-23T23:30:34.227" v="157" actId="20577"/>
          <ac:spMkLst>
            <pc:docMk/>
            <pc:sldMk cId="39489640" sldId="297"/>
            <ac:spMk id="3" creationId="{00000000-0000-0000-0000-000000000000}"/>
          </ac:spMkLst>
        </pc:spChg>
      </pc:sldChg>
      <pc:sldChg chg="modSp">
        <pc:chgData name="Sonja Stocker" userId="S::sonja.stocker@schule-seengen.ch::da60e6ed-bc3d-48e0-954b-85b5cbccdc3a" providerId="AD" clId="Web-{05C0F2D3-74ED-45A5-A19E-D0576183B2DB}" dt="2021-06-23T23:30:51.149" v="158" actId="20577"/>
        <pc:sldMkLst>
          <pc:docMk/>
          <pc:sldMk cId="699369685" sldId="298"/>
        </pc:sldMkLst>
        <pc:spChg chg="mod">
          <ac:chgData name="Sonja Stocker" userId="S::sonja.stocker@schule-seengen.ch::da60e6ed-bc3d-48e0-954b-85b5cbccdc3a" providerId="AD" clId="Web-{05C0F2D3-74ED-45A5-A19E-D0576183B2DB}" dt="2021-06-23T23:30:51.149" v="158" actId="20577"/>
          <ac:spMkLst>
            <pc:docMk/>
            <pc:sldMk cId="699369685" sldId="29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104059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26152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8726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362364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5637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4058381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1143155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174718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166720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6AD14F3-AB8A-4717-AEF9-4AE9B4E5DFB6}"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240490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6AD14F3-AB8A-4717-AEF9-4AE9B4E5DFB6}"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219394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6AD14F3-AB8A-4717-AEF9-4AE9B4E5DFB6}" type="datetimeFigureOut">
              <a:rPr lang="de-CH" smtClean="0"/>
              <a:t>23.06.2021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29278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6AD14F3-AB8A-4717-AEF9-4AE9B4E5DFB6}" type="datetimeFigureOut">
              <a:rPr lang="de-CH" smtClean="0"/>
              <a:t>23.06.2021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306487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D14F3-AB8A-4717-AEF9-4AE9B4E5DFB6}" type="datetimeFigureOut">
              <a:rPr lang="de-CH" smtClean="0"/>
              <a:t>23.06.2021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4131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6AD14F3-AB8A-4717-AEF9-4AE9B4E5DFB6}"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277862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6AD14F3-AB8A-4717-AEF9-4AE9B4E5DFB6}"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9FEEDE2-75B5-4EB4-96E5-85646EC92926}" type="slidenum">
              <a:rPr lang="de-CH" smtClean="0"/>
              <a:t>‹Nr.›</a:t>
            </a:fld>
            <a:endParaRPr lang="de-CH"/>
          </a:p>
        </p:txBody>
      </p:sp>
    </p:spTree>
    <p:extLst>
      <p:ext uri="{BB962C8B-B14F-4D97-AF65-F5344CB8AC3E}">
        <p14:creationId xmlns:p14="http://schemas.microsoft.com/office/powerpoint/2010/main" val="102031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AD14F3-AB8A-4717-AEF9-4AE9B4E5DFB6}" type="datetimeFigureOut">
              <a:rPr lang="de-CH" smtClean="0"/>
              <a:t>23.06.2021</a:t>
            </a:fld>
            <a:endParaRPr lang="de-C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FEEDE2-75B5-4EB4-96E5-85646EC92926}" type="slidenum">
              <a:rPr lang="de-CH" smtClean="0"/>
              <a:t>‹Nr.›</a:t>
            </a:fld>
            <a:endParaRPr lang="de-CH"/>
          </a:p>
        </p:txBody>
      </p:sp>
    </p:spTree>
    <p:extLst>
      <p:ext uri="{BB962C8B-B14F-4D97-AF65-F5344CB8AC3E}">
        <p14:creationId xmlns:p14="http://schemas.microsoft.com/office/powerpoint/2010/main" val="4193264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6F4671-317F-4A65-AB70-4BA2834B1F64}"/>
              </a:ext>
            </a:extLst>
          </p:cNvPr>
          <p:cNvSpPr>
            <a:spLocks noGrp="1"/>
          </p:cNvSpPr>
          <p:nvPr>
            <p:ph type="title"/>
          </p:nvPr>
        </p:nvSpPr>
        <p:spPr>
          <a:xfrm>
            <a:off x="836288" y="1523482"/>
            <a:ext cx="9292093" cy="2946918"/>
          </a:xfrm>
        </p:spPr>
        <p:txBody>
          <a:bodyPr>
            <a:noAutofit/>
          </a:bodyPr>
          <a:lstStyle/>
          <a:p>
            <a:r>
              <a:rPr lang="de-DE" sz="6000" dirty="0">
                <a:solidFill>
                  <a:schemeClr val="accent2">
                    <a:lumMod val="75000"/>
                  </a:schemeClr>
                </a:solidFill>
                <a:latin typeface="Century Gothic"/>
                <a:cs typeface="Century Gothic"/>
              </a:rPr>
              <a:t>Was bereitet(e) dir </a:t>
            </a:r>
            <a:br>
              <a:rPr lang="de-DE" sz="6000" dirty="0">
                <a:solidFill>
                  <a:schemeClr val="accent2">
                    <a:lumMod val="75000"/>
                  </a:schemeClr>
                </a:solidFill>
                <a:latin typeface="Century Gothic"/>
                <a:cs typeface="Century Gothic"/>
              </a:rPr>
            </a:br>
            <a:r>
              <a:rPr lang="de-DE" sz="6000" dirty="0">
                <a:solidFill>
                  <a:schemeClr val="accent2">
                    <a:lumMod val="75000"/>
                  </a:schemeClr>
                </a:solidFill>
                <a:latin typeface="Century Gothic"/>
                <a:cs typeface="Century Gothic"/>
              </a:rPr>
              <a:t>in der Corona-Zeit </a:t>
            </a:r>
            <a:br>
              <a:rPr lang="de-DE" sz="6000" dirty="0">
                <a:solidFill>
                  <a:schemeClr val="accent2">
                    <a:lumMod val="75000"/>
                  </a:schemeClr>
                </a:solidFill>
                <a:latin typeface="Century Gothic"/>
                <a:cs typeface="Century Gothic"/>
              </a:rPr>
            </a:br>
            <a:r>
              <a:rPr lang="de-DE" sz="6000" dirty="0">
                <a:solidFill>
                  <a:schemeClr val="accent2">
                    <a:lumMod val="75000"/>
                  </a:schemeClr>
                </a:solidFill>
                <a:latin typeface="Century Gothic"/>
                <a:cs typeface="Century Gothic"/>
              </a:rPr>
              <a:t>am meisten Mühe ?</a:t>
            </a:r>
            <a:endParaRPr lang="de-CH" sz="6000" dirty="0">
              <a:solidFill>
                <a:schemeClr val="accent2">
                  <a:lumMod val="75000"/>
                </a:schemeClr>
              </a:solidFill>
              <a:latin typeface="Century Gothic"/>
              <a:cs typeface="Century Gothic"/>
            </a:endParaRPr>
          </a:p>
        </p:txBody>
      </p:sp>
    </p:spTree>
    <p:extLst>
      <p:ext uri="{BB962C8B-B14F-4D97-AF65-F5344CB8AC3E}">
        <p14:creationId xmlns:p14="http://schemas.microsoft.com/office/powerpoint/2010/main" val="3971828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677333" y="1479049"/>
            <a:ext cx="9144000" cy="4376002"/>
          </a:xfrm>
        </p:spPr>
        <p:txBody>
          <a:bodyPr vert="horz" lIns="91440" tIns="45720" rIns="91440" bIns="45720" rtlCol="0" anchor="t">
            <a:normAutofit/>
          </a:bodyPr>
          <a:lstStyle/>
          <a:p>
            <a:pPr marL="0" indent="0">
              <a:buNone/>
            </a:pPr>
            <a:r>
              <a:rPr lang="de-DE" sz="3200" dirty="0">
                <a:latin typeface="Century Gothic"/>
                <a:cs typeface="Century Gothic"/>
              </a:rPr>
              <a:t>Ich habe mich an die Corona-Situation gewöhnt. Das Maskentragen und das Einhalten der Abstände sind ein bisschen ärgerlich, aber was mich wirklich nervt, ist, dass ich nicht nach Portugal fahren und meine Verwandten besuchen kann.</a:t>
            </a:r>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161737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650487" y="696704"/>
            <a:ext cx="9086180" cy="5433163"/>
          </a:xfrm>
        </p:spPr>
        <p:txBody>
          <a:bodyPr vert="horz" lIns="91440" tIns="45720" rIns="91440" bIns="45720" rtlCol="0" anchor="t">
            <a:noAutofit/>
          </a:bodyPr>
          <a:lstStyle/>
          <a:p>
            <a:pPr marL="0" indent="0">
              <a:buNone/>
            </a:pPr>
            <a:r>
              <a:rPr lang="de-DE" sz="3200" dirty="0">
                <a:latin typeface="Century Gothic"/>
                <a:cs typeface="Century Gothic"/>
              </a:rPr>
              <a:t>Schulisch macht es mir nicht viel aus, denn wir haben keine wirklichen Einschränkungen, </a:t>
            </a:r>
            <a:r>
              <a:rPr lang="de-DE" sz="3200" dirty="0" err="1">
                <a:latin typeface="Century Gothic"/>
                <a:cs typeface="Century Gothic"/>
              </a:rPr>
              <a:t>ausser</a:t>
            </a:r>
            <a:r>
              <a:rPr lang="de-DE" sz="3200" dirty="0">
                <a:latin typeface="Century Gothic"/>
                <a:cs typeface="Century Gothic"/>
              </a:rPr>
              <a:t> die fehlenden Schulausflüge und die Masken. Für mich machen Masken in der Schule nicht viel Sinn, denn im Sportunterricht tragen wir ja keine. Und auch auf dem Schulweg sind alle ohne Maske zusammen. Ich finde, man sollte die Masken in der Schule schnellstmöglich abschaffen. </a:t>
            </a:r>
          </a:p>
          <a:p>
            <a:pPr marL="0" indent="0">
              <a:buNone/>
            </a:pPr>
            <a:r>
              <a:rPr lang="de-DE" sz="3200" dirty="0">
                <a:latin typeface="Century Gothic"/>
                <a:cs typeface="Century Gothic"/>
              </a:rPr>
              <a:t>(B2a</a:t>
            </a:r>
            <a:r>
              <a:rPr lang="de-DE" sz="2800" dirty="0">
                <a:latin typeface="Century Gothic"/>
                <a:cs typeface="Century Gothic"/>
              </a:rPr>
              <a:t>)</a:t>
            </a:r>
            <a:endParaRPr lang="de-CH" sz="2800" dirty="0">
              <a:latin typeface="Century Gothic"/>
              <a:cs typeface="Century Gothic"/>
            </a:endParaRPr>
          </a:p>
        </p:txBody>
      </p:sp>
    </p:spTree>
    <p:extLst>
      <p:ext uri="{BB962C8B-B14F-4D97-AF65-F5344CB8AC3E}">
        <p14:creationId xmlns:p14="http://schemas.microsoft.com/office/powerpoint/2010/main" val="412638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672768" y="943910"/>
            <a:ext cx="9078010" cy="5053312"/>
          </a:xfrm>
        </p:spPr>
        <p:txBody>
          <a:bodyPr vert="horz" lIns="91440" tIns="45720" rIns="91440" bIns="45720" rtlCol="0" anchor="t">
            <a:normAutofit lnSpcReduction="10000"/>
          </a:bodyPr>
          <a:lstStyle/>
          <a:p>
            <a:pPr marL="0" indent="0">
              <a:buNone/>
            </a:pPr>
            <a:r>
              <a:rPr lang="de-DE" sz="3200" dirty="0">
                <a:latin typeface="Century Gothic"/>
                <a:cs typeface="Century Gothic"/>
              </a:rPr>
              <a:t>Mir fällt es schwer, mich während der Prüfungen zu konzentrieren, wenn ich eine Maske trage. </a:t>
            </a:r>
          </a:p>
          <a:p>
            <a:pPr marL="0" indent="0">
              <a:buNone/>
            </a:pPr>
            <a:r>
              <a:rPr lang="de-DE" sz="3200" dirty="0">
                <a:latin typeface="Century Gothic"/>
                <a:cs typeface="Century Gothic"/>
              </a:rPr>
              <a:t>(B2a)</a:t>
            </a:r>
          </a:p>
          <a:p>
            <a:pPr marL="0" indent="0">
              <a:buNone/>
            </a:pPr>
            <a:endParaRPr lang="de-DE" sz="3200" dirty="0">
              <a:latin typeface="Century Gothic"/>
              <a:cs typeface="Century Gothic"/>
            </a:endParaRPr>
          </a:p>
          <a:p>
            <a:pPr marL="0" indent="0">
              <a:buNone/>
            </a:pPr>
            <a:r>
              <a:rPr lang="de-DE" sz="3200" dirty="0">
                <a:latin typeface="Century Gothic"/>
                <a:cs typeface="Century Gothic"/>
              </a:rPr>
              <a:t>In dieser Zeit dreht sich alles nur noch um Covid-19. Jeden Tag verändern sich die Statistiken, die Schutzkonzepte und die Einreiseliste der Risikogebiete. </a:t>
            </a:r>
          </a:p>
          <a:p>
            <a:pPr marL="0" indent="0">
              <a:buNone/>
            </a:pPr>
            <a:r>
              <a:rPr lang="de-DE" sz="3200" dirty="0">
                <a:latin typeface="Century Gothic"/>
                <a:cs typeface="Century Gothic"/>
              </a:rPr>
              <a:t>(B2a)</a:t>
            </a:r>
            <a:endParaRPr lang="de-CH" sz="3200" dirty="0">
              <a:latin typeface="Century Gothic"/>
              <a:cs typeface="Century Gothic"/>
            </a:endParaRPr>
          </a:p>
          <a:p>
            <a:pPr marL="0" indent="0">
              <a:buNone/>
            </a:pPr>
            <a:endParaRPr lang="de-CH" sz="3200" dirty="0">
              <a:latin typeface="Century Gothic"/>
              <a:cs typeface="Century Gothic"/>
            </a:endParaRPr>
          </a:p>
        </p:txBody>
      </p:sp>
    </p:spTree>
    <p:extLst>
      <p:ext uri="{BB962C8B-B14F-4D97-AF65-F5344CB8AC3E}">
        <p14:creationId xmlns:p14="http://schemas.microsoft.com/office/powerpoint/2010/main" val="4077513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677333" y="1409549"/>
            <a:ext cx="8924495" cy="4073753"/>
          </a:xfrm>
        </p:spPr>
        <p:txBody>
          <a:bodyPr vert="horz" lIns="91440" tIns="45720" rIns="91440" bIns="45720" rtlCol="0" anchor="t">
            <a:normAutofit/>
          </a:bodyPr>
          <a:lstStyle/>
          <a:p>
            <a:pPr marL="0" indent="0">
              <a:buNone/>
            </a:pPr>
            <a:r>
              <a:rPr lang="de-DE" sz="3200" dirty="0">
                <a:latin typeface="Century Gothic"/>
                <a:cs typeface="Century Gothic"/>
              </a:rPr>
              <a:t>Während der </a:t>
            </a:r>
            <a:r>
              <a:rPr lang="de-DE" sz="3200" dirty="0" err="1">
                <a:latin typeface="Century Gothic"/>
                <a:cs typeface="Century Gothic"/>
              </a:rPr>
              <a:t>Covid</a:t>
            </a:r>
            <a:r>
              <a:rPr lang="de-DE" sz="3200" dirty="0">
                <a:latin typeface="Century Gothic"/>
                <a:cs typeface="Century Gothic"/>
              </a:rPr>
              <a:t>-Zeit bereitete mir eigentlich nichts </a:t>
            </a:r>
            <a:r>
              <a:rPr lang="de-DE" sz="3200" dirty="0" err="1">
                <a:latin typeface="Century Gothic"/>
                <a:cs typeface="Century Gothic"/>
              </a:rPr>
              <a:t>grosse</a:t>
            </a:r>
            <a:r>
              <a:rPr lang="de-DE" sz="3200" dirty="0">
                <a:latin typeface="Century Gothic"/>
                <a:cs typeface="Century Gothic"/>
              </a:rPr>
              <a:t> Mühe, </a:t>
            </a:r>
            <a:r>
              <a:rPr lang="de-DE" sz="3200" dirty="0" err="1">
                <a:latin typeface="Century Gothic"/>
                <a:cs typeface="Century Gothic"/>
              </a:rPr>
              <a:t>ausser</a:t>
            </a:r>
            <a:r>
              <a:rPr lang="de-DE" sz="3200" dirty="0">
                <a:latin typeface="Century Gothic"/>
                <a:cs typeface="Century Gothic"/>
              </a:rPr>
              <a:t> dass meine Familie und ich an Samstagen keine Ausflüge machen konnten, was die ganze Woche langweiliger zu machen schien.</a:t>
            </a:r>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92193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3" y="728009"/>
            <a:ext cx="9143999" cy="5658474"/>
          </a:xfrm>
        </p:spPr>
        <p:txBody>
          <a:bodyPr>
            <a:noAutofit/>
          </a:bodyPr>
          <a:lstStyle/>
          <a:p>
            <a:pPr marL="0" indent="0">
              <a:buNone/>
            </a:pPr>
            <a:r>
              <a:rPr lang="de-CH" sz="3200" dirty="0">
                <a:latin typeface="Century Gothic"/>
                <a:cs typeface="Century Gothic"/>
              </a:rPr>
              <a:t>Ich vermisse vor allem das Reisen. Als alles angefangen hat, wollten wir in den Sommerferien eigentlich nach New York reisen, dies konnten wir dann aber nicht. (B2b)</a:t>
            </a:r>
          </a:p>
          <a:p>
            <a:pPr marL="0" indent="0">
              <a:buNone/>
            </a:pPr>
            <a:endParaRPr lang="de-CH" sz="3200" dirty="0">
              <a:latin typeface="Century Gothic"/>
              <a:cs typeface="Century Gothic"/>
            </a:endParaRPr>
          </a:p>
          <a:p>
            <a:pPr marL="0" indent="0">
              <a:buNone/>
            </a:pPr>
            <a:r>
              <a:rPr lang="de-CH" sz="3200" dirty="0">
                <a:latin typeface="Century Gothic"/>
                <a:cs typeface="Century Gothic"/>
              </a:rPr>
              <a:t>In den Musikstunden müssen/mussten wir mit Maske singen, das war teilweise sehr mühsam. </a:t>
            </a:r>
          </a:p>
          <a:p>
            <a:pPr marL="0" indent="0">
              <a:buNone/>
            </a:pPr>
            <a:r>
              <a:rPr lang="de-CH" sz="3200" dirty="0">
                <a:latin typeface="Century Gothic"/>
                <a:cs typeface="Century Gothic"/>
              </a:rPr>
              <a:t>(B2b)</a:t>
            </a:r>
          </a:p>
          <a:p>
            <a:pPr marL="0" indent="0">
              <a:buNone/>
            </a:pPr>
            <a:endParaRPr lang="de-CH" sz="2800" dirty="0">
              <a:latin typeface="Century Gothic"/>
              <a:cs typeface="Century Gothic"/>
            </a:endParaRPr>
          </a:p>
          <a:p>
            <a:pPr marL="0" indent="0">
              <a:buNone/>
            </a:pPr>
            <a:endParaRPr lang="de-CH" sz="2800" dirty="0">
              <a:latin typeface="Century Gothic"/>
              <a:cs typeface="Century Gothic"/>
            </a:endParaRPr>
          </a:p>
          <a:p>
            <a:pPr marL="0" indent="0">
              <a:buNone/>
            </a:pPr>
            <a:endParaRPr lang="de-DE" sz="2800" dirty="0">
              <a:latin typeface="Century Gothic"/>
              <a:cs typeface="Century Gothic"/>
            </a:endParaRPr>
          </a:p>
        </p:txBody>
      </p:sp>
    </p:spTree>
    <p:extLst>
      <p:ext uri="{BB962C8B-B14F-4D97-AF65-F5344CB8AC3E}">
        <p14:creationId xmlns:p14="http://schemas.microsoft.com/office/powerpoint/2010/main" val="3830985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6011" y="818444"/>
            <a:ext cx="9159189" cy="5045170"/>
          </a:xfrm>
        </p:spPr>
        <p:txBody>
          <a:bodyPr>
            <a:normAutofit/>
          </a:bodyPr>
          <a:lstStyle/>
          <a:p>
            <a:pPr marL="0" indent="0">
              <a:buNone/>
            </a:pPr>
            <a:r>
              <a:rPr lang="de-CH" sz="3200" dirty="0">
                <a:latin typeface="Century Gothic"/>
                <a:cs typeface="Century Gothic"/>
              </a:rPr>
              <a:t>Am Anfang war es kein Problem für mich, eine Maske zu tragen, aber langsam finde ich es nicht mehr so toll. </a:t>
            </a:r>
          </a:p>
          <a:p>
            <a:pPr marL="0" indent="0">
              <a:buNone/>
            </a:pPr>
            <a:r>
              <a:rPr lang="de-CH" sz="3200" dirty="0">
                <a:latin typeface="Century Gothic"/>
                <a:cs typeface="Century Gothic"/>
              </a:rPr>
              <a:t>(B2b)</a:t>
            </a:r>
          </a:p>
          <a:p>
            <a:pPr marL="0" indent="0">
              <a:buNone/>
            </a:pPr>
            <a:endParaRPr lang="de-CH" sz="3200" dirty="0">
              <a:latin typeface="Century Gothic"/>
              <a:cs typeface="Century Gothic"/>
            </a:endParaRPr>
          </a:p>
          <a:p>
            <a:pPr marL="0" indent="0">
              <a:buNone/>
            </a:pPr>
            <a:r>
              <a:rPr lang="de-CH" sz="3200" dirty="0">
                <a:latin typeface="Century Gothic"/>
                <a:cs typeface="Century Gothic"/>
              </a:rPr>
              <a:t>Die Personenbeschränkung bei Festen bereitete mir am meisten Mühe. Es ist einfach schöner, mit der ganzen Familie zu feiern. </a:t>
            </a:r>
          </a:p>
          <a:p>
            <a:pPr marL="0" indent="0">
              <a:buNone/>
            </a:pPr>
            <a:r>
              <a:rPr lang="de-CH" sz="3200" dirty="0">
                <a:latin typeface="Century Gothic"/>
                <a:cs typeface="Century Gothic"/>
              </a:rPr>
              <a:t>(B2b)</a:t>
            </a:r>
          </a:p>
          <a:p>
            <a:pPr marL="0" indent="0">
              <a:buNone/>
            </a:pPr>
            <a:endParaRPr lang="de-DE" sz="2800" dirty="0"/>
          </a:p>
        </p:txBody>
      </p:sp>
    </p:spTree>
    <p:extLst>
      <p:ext uri="{BB962C8B-B14F-4D97-AF65-F5344CB8AC3E}">
        <p14:creationId xmlns:p14="http://schemas.microsoft.com/office/powerpoint/2010/main" val="1883290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14689" y="1004935"/>
            <a:ext cx="8816087" cy="4709288"/>
          </a:xfrm>
        </p:spPr>
        <p:txBody>
          <a:bodyPr vert="horz" lIns="91440" tIns="45720" rIns="91440" bIns="45720" rtlCol="0" anchor="t">
            <a:normAutofit/>
          </a:bodyPr>
          <a:lstStyle/>
          <a:p>
            <a:pPr marL="0" indent="0">
              <a:buNone/>
            </a:pPr>
            <a:r>
              <a:rPr lang="de-CH" sz="3200" dirty="0">
                <a:latin typeface="Century Gothic"/>
                <a:cs typeface="Century Gothic"/>
              </a:rPr>
              <a:t>Am meisten Mühe hat mir gemacht, dass ich auf persönliche Kontakte ausserhalb der Familie verzichten musste. Ich wusste, dass unsere Generation viel von unserer Jugend verpassen würde, da wir nicht an einen Event gehen durften. Mühsam war auch, dass ich fast nirgends schnuppern gehen konnte. </a:t>
            </a:r>
          </a:p>
          <a:p>
            <a:pPr marL="0" indent="0">
              <a:buNone/>
            </a:pPr>
            <a:r>
              <a:rPr lang="de-CH" sz="3200" dirty="0">
                <a:latin typeface="Century Gothic"/>
                <a:cs typeface="Century Gothic"/>
              </a:rPr>
              <a:t>(B2b)</a:t>
            </a:r>
          </a:p>
          <a:p>
            <a:pPr marL="0" indent="0">
              <a:buNone/>
            </a:pPr>
            <a:endParaRPr lang="de-CH" sz="3000" dirty="0">
              <a:latin typeface="Century Gothic"/>
              <a:cs typeface="Century Gothic"/>
            </a:endParaRPr>
          </a:p>
        </p:txBody>
      </p:sp>
    </p:spTree>
    <p:extLst>
      <p:ext uri="{BB962C8B-B14F-4D97-AF65-F5344CB8AC3E}">
        <p14:creationId xmlns:p14="http://schemas.microsoft.com/office/powerpoint/2010/main" val="3768375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4" y="784305"/>
            <a:ext cx="8596668" cy="5257057"/>
          </a:xfrm>
        </p:spPr>
        <p:txBody>
          <a:bodyPr/>
          <a:lstStyle/>
          <a:p>
            <a:pPr marL="0" indent="0">
              <a:buNone/>
            </a:pPr>
            <a:r>
              <a:rPr lang="de-CH" sz="3200" dirty="0">
                <a:latin typeface="Century Gothic"/>
                <a:cs typeface="Century Gothic"/>
              </a:rPr>
              <a:t>Am Anfang hatte ich Mühe damit, dass ich meine Freunde und meine Verwandten selten sehe, mittlerweile jedoch sehe ich sie wieder öfter, daher ist das kein grosses Problem mehr. Ausserdem finde ich es schade, dass es weniger spontane Dinge gibt und man alles vorher planen muss. </a:t>
            </a:r>
          </a:p>
          <a:p>
            <a:pPr marL="0" indent="0">
              <a:buNone/>
            </a:pPr>
            <a:r>
              <a:rPr lang="de-CH" sz="3200" dirty="0">
                <a:latin typeface="Century Gothic"/>
                <a:cs typeface="Century Gothic"/>
              </a:rPr>
              <a:t>(B2b)</a:t>
            </a:r>
          </a:p>
          <a:p>
            <a:pPr marL="0" indent="0">
              <a:buNone/>
            </a:pPr>
            <a:endParaRPr lang="de-DE" dirty="0"/>
          </a:p>
        </p:txBody>
      </p:sp>
    </p:spTree>
    <p:extLst>
      <p:ext uri="{BB962C8B-B14F-4D97-AF65-F5344CB8AC3E}">
        <p14:creationId xmlns:p14="http://schemas.microsoft.com/office/powerpoint/2010/main" val="3071985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6011" y="1055019"/>
            <a:ext cx="8871322" cy="4192354"/>
          </a:xfrm>
        </p:spPr>
        <p:txBody>
          <a:bodyPr>
            <a:normAutofit/>
          </a:bodyPr>
          <a:lstStyle/>
          <a:p>
            <a:pPr marL="0" indent="0">
              <a:buNone/>
            </a:pPr>
            <a:r>
              <a:rPr lang="de-CH" sz="3200" dirty="0">
                <a:latin typeface="Century Gothic"/>
                <a:cs typeface="Century Gothic"/>
              </a:rPr>
              <a:t>Hinter der Maske kann man die Emotionen des Gegenübers viel schlechter ablesen. So ist es manchmal schwierig zu merken, wenn etwas ironisch gemeint ist oder wenn es jemandem nicht so gut geht, sieht oder merkt man das auch nicht sofort. </a:t>
            </a:r>
          </a:p>
          <a:p>
            <a:pPr marL="0" indent="0">
              <a:buNone/>
            </a:pPr>
            <a:r>
              <a:rPr lang="de-CH" sz="3200" dirty="0">
                <a:latin typeface="Century Gothic"/>
                <a:cs typeface="Century Gothic"/>
              </a:rPr>
              <a:t>(B2b)</a:t>
            </a:r>
          </a:p>
          <a:p>
            <a:pPr marL="0" indent="0">
              <a:buNone/>
            </a:pPr>
            <a:endParaRPr lang="de-CH" sz="28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137683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58655" y="1288502"/>
            <a:ext cx="8857877" cy="4201634"/>
          </a:xfrm>
        </p:spPr>
        <p:txBody>
          <a:bodyPr vert="horz" lIns="91440" tIns="45720" rIns="91440" bIns="45720" rtlCol="0" anchor="t">
            <a:normAutofit/>
          </a:bodyPr>
          <a:lstStyle/>
          <a:p>
            <a:pPr marL="0" indent="0">
              <a:buNone/>
            </a:pPr>
            <a:r>
              <a:rPr lang="de-CH" sz="3200" dirty="0">
                <a:latin typeface="Century Gothic"/>
                <a:cs typeface="Century Gothic"/>
              </a:rPr>
              <a:t>Am meisten Mühe bereitete mir, nicht zu wissen, wann oder ob sich die Lage verbessert und zu wissen, dass viele Menschen an Corona sterben und man nichts anderes machen kann, ausser sich an die Regeln zu halten und zu hoffen, dass es bald vorbei ist. </a:t>
            </a:r>
          </a:p>
          <a:p>
            <a:pPr marL="0" indent="0">
              <a:buNone/>
            </a:pPr>
            <a:r>
              <a:rPr lang="de-CH" sz="3200" dirty="0">
                <a:latin typeface="Century Gothic"/>
                <a:cs typeface="Century Gothic"/>
              </a:rPr>
              <a:t>(B2b)</a:t>
            </a:r>
          </a:p>
          <a:p>
            <a:pPr marL="0" indent="0">
              <a:buNone/>
            </a:pPr>
            <a:endParaRPr lang="de-DE" dirty="0"/>
          </a:p>
        </p:txBody>
      </p:sp>
    </p:spTree>
    <p:extLst>
      <p:ext uri="{BB962C8B-B14F-4D97-AF65-F5344CB8AC3E}">
        <p14:creationId xmlns:p14="http://schemas.microsoft.com/office/powerpoint/2010/main" val="362249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5387" y="1618456"/>
            <a:ext cx="8596668" cy="3880773"/>
          </a:xfrm>
        </p:spPr>
        <p:txBody>
          <a:bodyPr vert="horz" lIns="91440" tIns="45720" rIns="91440" bIns="45720" rtlCol="0" anchor="t">
            <a:normAutofit/>
          </a:bodyPr>
          <a:lstStyle/>
          <a:p>
            <a:pPr marL="0" indent="0">
              <a:buNone/>
            </a:pPr>
            <a:r>
              <a:rPr lang="de-DE" sz="3200" dirty="0">
                <a:latin typeface="Century Gothic"/>
                <a:cs typeface="Century Gothic"/>
              </a:rPr>
              <a:t>Schulisch bereitet mir nichts Mühe, aber privat finde ich es schade, dass ich nicht mehr reisen kann. Vor Corona ging ich mit meiner Familie fast jedes Jahr irgendwohin und nun müssen wir zu Hause bleiben. </a:t>
            </a:r>
          </a:p>
          <a:p>
            <a:pPr marL="0" indent="0">
              <a:buNone/>
            </a:pPr>
            <a:r>
              <a:rPr lang="de-DE" sz="3200" dirty="0">
                <a:latin typeface="Century Gothic"/>
                <a:cs typeface="Century Gothic"/>
              </a:rPr>
              <a:t>(B2a)</a:t>
            </a:r>
            <a:endParaRPr lang="de-CH" sz="32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3614741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4" y="681540"/>
            <a:ext cx="8596668" cy="5611573"/>
          </a:xfrm>
        </p:spPr>
        <p:txBody>
          <a:bodyPr vert="horz" lIns="91440" tIns="45720" rIns="91440" bIns="45720" rtlCol="0" anchor="t">
            <a:normAutofit fontScale="92500" lnSpcReduction="20000"/>
          </a:bodyPr>
          <a:lstStyle/>
          <a:p>
            <a:pPr marL="0" indent="0">
              <a:buNone/>
            </a:pPr>
            <a:r>
              <a:rPr lang="de-CH" sz="3200" dirty="0">
                <a:latin typeface="Century Gothic"/>
                <a:cs typeface="Century Gothic"/>
              </a:rPr>
              <a:t>Die Maske bereitete mir die grösste Mühe. Als Brillenträgerin läuft die Brille immer an. Man bekommt auch fast keine Luft mehr. Vor allem wenn man ausser Puste ist, ist es schwierig zu atmen. </a:t>
            </a:r>
            <a:endParaRPr lang="de-DE"/>
          </a:p>
          <a:p>
            <a:pPr marL="0" indent="0">
              <a:buNone/>
            </a:pPr>
            <a:r>
              <a:rPr lang="de-CH" sz="3200" dirty="0">
                <a:latin typeface="Century Gothic"/>
                <a:cs typeface="Century Gothic"/>
              </a:rPr>
              <a:t>(B2b)</a:t>
            </a:r>
            <a:endParaRPr lang="de-CH" dirty="0"/>
          </a:p>
          <a:p>
            <a:pPr marL="0" indent="0">
              <a:buNone/>
            </a:pPr>
            <a:endParaRPr lang="de-CH" sz="3200" dirty="0">
              <a:latin typeface="Century Gothic"/>
              <a:cs typeface="Century Gothic"/>
            </a:endParaRPr>
          </a:p>
          <a:p>
            <a:pPr marL="0" indent="0">
              <a:buNone/>
            </a:pPr>
            <a:r>
              <a:rPr lang="de-CH" sz="3200" dirty="0">
                <a:latin typeface="Century Gothic"/>
                <a:cs typeface="Century Gothic"/>
              </a:rPr>
              <a:t>Mir bereitete am meisten Mühe, dass ich überall, wo ich hingehe, eine Maske tragen muss und dass die meisten Läden oder Restaurant ein Limit für Besucher und Gäste haben. </a:t>
            </a:r>
          </a:p>
          <a:p>
            <a:pPr marL="0" indent="0">
              <a:buNone/>
            </a:pPr>
            <a:r>
              <a:rPr lang="de-CH" sz="3200" dirty="0">
                <a:latin typeface="Century Gothic"/>
                <a:cs typeface="Century Gothic"/>
              </a:rPr>
              <a:t>(B2b)</a:t>
            </a:r>
            <a:endParaRPr lang="de-CH" dirty="0"/>
          </a:p>
          <a:p>
            <a:pPr marL="0" indent="0">
              <a:buNone/>
            </a:pPr>
            <a:endParaRPr lang="de-DE" dirty="0"/>
          </a:p>
        </p:txBody>
      </p:sp>
    </p:spTree>
    <p:extLst>
      <p:ext uri="{BB962C8B-B14F-4D97-AF65-F5344CB8AC3E}">
        <p14:creationId xmlns:p14="http://schemas.microsoft.com/office/powerpoint/2010/main" val="363632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8000" y="733778"/>
            <a:ext cx="9256890" cy="5460999"/>
          </a:xfrm>
        </p:spPr>
        <p:txBody>
          <a:bodyPr vert="horz" lIns="91440" tIns="45720" rIns="91440" bIns="45720" rtlCol="0" anchor="t">
            <a:normAutofit fontScale="92500" lnSpcReduction="20000"/>
          </a:bodyPr>
          <a:lstStyle/>
          <a:p>
            <a:pPr marL="0" indent="0">
              <a:buNone/>
            </a:pPr>
            <a:r>
              <a:rPr lang="de-CH" sz="3200" dirty="0">
                <a:latin typeface="Century Gothic"/>
                <a:cs typeface="Century Gothic"/>
              </a:rPr>
              <a:t>Man kann nicht so viel zusammen unternehmen, viele Freizeitanlagen waren/sind geschlossen. </a:t>
            </a:r>
            <a:endParaRPr lang="de-DE"/>
          </a:p>
          <a:p>
            <a:pPr marL="0" indent="0">
              <a:buNone/>
            </a:pPr>
            <a:r>
              <a:rPr lang="de-CH" sz="3200" dirty="0">
                <a:latin typeface="Century Gothic"/>
                <a:cs typeface="Century Gothic"/>
              </a:rPr>
              <a:t>(B2b)</a:t>
            </a:r>
            <a:endParaRPr lang="de-CH" dirty="0"/>
          </a:p>
          <a:p>
            <a:pPr marL="0" indent="0">
              <a:buNone/>
            </a:pPr>
            <a:endParaRPr lang="de-CH" sz="3200" dirty="0">
              <a:latin typeface="Century Gothic"/>
              <a:cs typeface="Century Gothic"/>
            </a:endParaRPr>
          </a:p>
          <a:p>
            <a:pPr marL="0" indent="0">
              <a:buNone/>
            </a:pPr>
            <a:r>
              <a:rPr lang="de-CH" sz="3200" dirty="0">
                <a:latin typeface="Century Gothic"/>
                <a:cs typeface="Century Gothic"/>
              </a:rPr>
              <a:t>Es ist sehr anstrengend, mit Maske die Treppe im Haus 1 ins BG-Zimmer hochzulaufen. </a:t>
            </a:r>
          </a:p>
          <a:p>
            <a:pPr marL="0" indent="0">
              <a:buNone/>
            </a:pPr>
            <a:r>
              <a:rPr lang="de-CH" sz="3200" dirty="0">
                <a:latin typeface="Century Gothic"/>
                <a:cs typeface="Century Gothic"/>
              </a:rPr>
              <a:t>(B2b)</a:t>
            </a:r>
            <a:endParaRPr lang="de-CH" dirty="0"/>
          </a:p>
          <a:p>
            <a:pPr marL="0" indent="0">
              <a:buNone/>
            </a:pPr>
            <a:endParaRPr lang="de-CH" sz="3200" dirty="0">
              <a:latin typeface="Century Gothic"/>
              <a:cs typeface="Century Gothic"/>
            </a:endParaRPr>
          </a:p>
          <a:p>
            <a:pPr marL="0" indent="0">
              <a:buNone/>
            </a:pPr>
            <a:r>
              <a:rPr lang="de-CH" sz="3200" dirty="0">
                <a:latin typeface="Century Gothic"/>
                <a:cs typeface="Century Gothic"/>
              </a:rPr>
              <a:t>Wenn man eine Schulaufgabe nicht verstanden hatte, konnte man sich nicht direkt Hilfe holen. Man war ganz auf sich allein gestellt. </a:t>
            </a:r>
          </a:p>
          <a:p>
            <a:pPr marL="0" indent="0">
              <a:buNone/>
            </a:pPr>
            <a:r>
              <a:rPr lang="de-CH" sz="3200" dirty="0">
                <a:latin typeface="Century Gothic"/>
                <a:cs typeface="Century Gothic"/>
              </a:rPr>
              <a:t>(B2b)</a:t>
            </a:r>
            <a:endParaRPr lang="de-CH" dirty="0"/>
          </a:p>
          <a:p>
            <a:pPr marL="0" indent="0">
              <a:buNone/>
            </a:pPr>
            <a:endParaRPr lang="de-DE" dirty="0"/>
          </a:p>
        </p:txBody>
      </p:sp>
    </p:spTree>
    <p:extLst>
      <p:ext uri="{BB962C8B-B14F-4D97-AF65-F5344CB8AC3E}">
        <p14:creationId xmlns:p14="http://schemas.microsoft.com/office/powerpoint/2010/main" val="3571143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4" y="851925"/>
            <a:ext cx="8596668" cy="5403841"/>
          </a:xfrm>
        </p:spPr>
        <p:txBody>
          <a:bodyPr vert="horz" lIns="91440" tIns="45720" rIns="91440" bIns="45720" rtlCol="0" anchor="t">
            <a:normAutofit fontScale="92500" lnSpcReduction="10000"/>
          </a:bodyPr>
          <a:lstStyle/>
          <a:p>
            <a:pPr marL="0" indent="0">
              <a:buNone/>
            </a:pPr>
            <a:r>
              <a:rPr lang="de-CH" sz="3200" dirty="0">
                <a:latin typeface="Century Gothic"/>
                <a:cs typeface="Century Gothic"/>
              </a:rPr>
              <a:t>Man war plötzlich auf sich allein gestellt. Die Aufgaben waren manchmal nicht klar formuliert und für jede Frage eine Mail zu schreiben, war sehr aufwändig. </a:t>
            </a:r>
            <a:endParaRPr lang="de-DE"/>
          </a:p>
          <a:p>
            <a:pPr marL="0" indent="0">
              <a:buNone/>
            </a:pPr>
            <a:r>
              <a:rPr lang="de-CH" sz="3200" dirty="0">
                <a:latin typeface="Century Gothic"/>
                <a:cs typeface="Century Gothic"/>
              </a:rPr>
              <a:t>(B2b)</a:t>
            </a:r>
            <a:endParaRPr lang="de-CH" dirty="0"/>
          </a:p>
          <a:p>
            <a:pPr marL="0" indent="0">
              <a:buNone/>
            </a:pPr>
            <a:endParaRPr lang="de-CH" sz="3200" dirty="0">
              <a:latin typeface="Century Gothic"/>
              <a:cs typeface="Century Gothic"/>
            </a:endParaRPr>
          </a:p>
          <a:p>
            <a:pPr marL="0" indent="0">
              <a:buNone/>
            </a:pPr>
            <a:r>
              <a:rPr lang="de-CH" sz="3200" dirty="0">
                <a:latin typeface="Century Gothic"/>
                <a:cs typeface="Century Gothic"/>
              </a:rPr>
              <a:t>Mir fehlte in dieser Zeit oft die Motivation und es war schwieriger, den Schulstoff zu verstehen, da man bei Fragen normalerweise die Lehrpersonen direkt fragen konnte. </a:t>
            </a:r>
          </a:p>
          <a:p>
            <a:pPr marL="0" indent="0">
              <a:buNone/>
            </a:pPr>
            <a:r>
              <a:rPr lang="de-CH" sz="3200" dirty="0">
                <a:latin typeface="Century Gothic"/>
                <a:cs typeface="Century Gothic"/>
              </a:rPr>
              <a:t>(B2b)</a:t>
            </a:r>
            <a:endParaRPr lang="de-CH" dirty="0"/>
          </a:p>
          <a:p>
            <a:pPr marL="0" indent="0">
              <a:buNone/>
            </a:pPr>
            <a:endParaRPr lang="de-DE" dirty="0"/>
          </a:p>
        </p:txBody>
      </p:sp>
    </p:spTree>
    <p:extLst>
      <p:ext uri="{BB962C8B-B14F-4D97-AF65-F5344CB8AC3E}">
        <p14:creationId xmlns:p14="http://schemas.microsoft.com/office/powerpoint/2010/main" val="1781652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1444" y="1070813"/>
            <a:ext cx="8946445" cy="4771187"/>
          </a:xfrm>
        </p:spPr>
        <p:txBody>
          <a:bodyPr>
            <a:normAutofit/>
          </a:bodyPr>
          <a:lstStyle/>
          <a:p>
            <a:pPr marL="0" indent="0">
              <a:buNone/>
            </a:pPr>
            <a:r>
              <a:rPr lang="de-CH" sz="3200" dirty="0">
                <a:latin typeface="Century Gothic"/>
                <a:cs typeface="Century Gothic"/>
              </a:rPr>
              <a:t>Ich hasse es, Hygiene-Masken zu tragen. Wenn man viel mit der Maske reden muss, bekommt man mit der Zeit immer weniger Luft. Ich bin froh, wenn man sie wieder abziehen kann. Und ich vermisse es, ab und zu in ein Restaurant zu gehen. Wenn ich daran denke, kommt es mir sehr fremd vor. </a:t>
            </a:r>
          </a:p>
          <a:p>
            <a:pPr marL="0" indent="0">
              <a:buNone/>
            </a:pPr>
            <a:r>
              <a:rPr lang="de-CH" sz="3200" dirty="0">
                <a:latin typeface="Century Gothic"/>
                <a:cs typeface="Century Gothic"/>
              </a:rPr>
              <a:t>(B2b)</a:t>
            </a:r>
          </a:p>
          <a:p>
            <a:pPr marL="0" indent="0">
              <a:buNone/>
            </a:pPr>
            <a:endParaRPr lang="de-CH" sz="35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610695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05556" y="1130479"/>
            <a:ext cx="8596668" cy="4863921"/>
          </a:xfrm>
        </p:spPr>
        <p:txBody>
          <a:bodyPr vert="horz" lIns="91440" tIns="45720" rIns="91440" bIns="45720" rtlCol="0" anchor="t">
            <a:normAutofit/>
          </a:bodyPr>
          <a:lstStyle/>
          <a:p>
            <a:pPr marL="0" indent="0">
              <a:buNone/>
            </a:pPr>
            <a:r>
              <a:rPr lang="de-CH" sz="3200" dirty="0">
                <a:latin typeface="Century Gothic"/>
                <a:cs typeface="Century Gothic"/>
              </a:rPr>
              <a:t>Ich finde es schade, dass wir die Gesichter der Mitschüler/innen und Lehrer/innen nicht mehr sehen. Es ist nicht mehr so persönlich. Manchmal versteht man die Menschen darum auch falsch oder nur schlecht.</a:t>
            </a:r>
          </a:p>
          <a:p>
            <a:pPr marL="0" indent="0">
              <a:buNone/>
            </a:pPr>
            <a:r>
              <a:rPr lang="de-CH" sz="3200" dirty="0">
                <a:latin typeface="Century Gothic"/>
                <a:cs typeface="Century Gothic"/>
              </a:rPr>
              <a:t>(B3a)</a:t>
            </a:r>
          </a:p>
          <a:p>
            <a:pPr marL="0" indent="0">
              <a:buNone/>
            </a:pPr>
            <a:endParaRPr lang="de-CH" sz="8000" dirty="0">
              <a:latin typeface="Century Gothic"/>
              <a:cs typeface="Century Gothic"/>
            </a:endParaRPr>
          </a:p>
          <a:p>
            <a:pPr marL="0" indent="0">
              <a:buNone/>
            </a:pPr>
            <a:endParaRPr lang="de-CH" sz="8000" dirty="0">
              <a:latin typeface="Century Gothic"/>
              <a:cs typeface="Century Gothic"/>
            </a:endParaRPr>
          </a:p>
          <a:p>
            <a:pPr marL="0" indent="0">
              <a:buNone/>
            </a:pPr>
            <a:endParaRPr lang="de-CH" sz="80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421238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4" y="1171223"/>
            <a:ext cx="9025466" cy="4374443"/>
          </a:xfrm>
        </p:spPr>
        <p:txBody>
          <a:bodyPr vert="horz" lIns="91440" tIns="45720" rIns="91440" bIns="45720" rtlCol="0" anchor="t">
            <a:noAutofit/>
          </a:bodyPr>
          <a:lstStyle/>
          <a:p>
            <a:pPr marL="0" indent="0">
              <a:buNone/>
            </a:pPr>
            <a:r>
              <a:rPr lang="de-CH" sz="3200" dirty="0">
                <a:latin typeface="Century Gothic"/>
                <a:cs typeface="Century Gothic"/>
              </a:rPr>
              <a:t>Eigentlich bereitet mir nichts wirklich Mühe, aber ich finde es so schade, dass wir keine Veranstaltungen und Ausflüge mehr haben. Zum Beispiel sind wir jetzt in der 3. Oberstufe, aber trotzdem sind wir die einzige Stufe, die je einen Hallwilersee-Tag erlebt hat, aber auch nur ein Mal. Deshalb verliere ich manchmal meine Motivation.</a:t>
            </a:r>
          </a:p>
          <a:p>
            <a:pPr marL="0" indent="0">
              <a:buNone/>
            </a:pPr>
            <a:r>
              <a:rPr lang="de-CH" sz="3200" dirty="0">
                <a:latin typeface="Century Gothic"/>
                <a:cs typeface="Century Gothic"/>
              </a:rPr>
              <a:t>(B3a)</a:t>
            </a:r>
          </a:p>
        </p:txBody>
      </p:sp>
    </p:spTree>
    <p:extLst>
      <p:ext uri="{BB962C8B-B14F-4D97-AF65-F5344CB8AC3E}">
        <p14:creationId xmlns:p14="http://schemas.microsoft.com/office/powerpoint/2010/main" val="1944714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33777" y="1261532"/>
            <a:ext cx="8850490" cy="4394201"/>
          </a:xfrm>
        </p:spPr>
        <p:txBody>
          <a:bodyPr>
            <a:normAutofit fontScale="40000" lnSpcReduction="20000"/>
          </a:bodyPr>
          <a:lstStyle/>
          <a:p>
            <a:pPr marL="0" indent="0">
              <a:buNone/>
            </a:pPr>
            <a:r>
              <a:rPr lang="de-CH" sz="8000" dirty="0">
                <a:latin typeface="Century Gothic"/>
                <a:cs typeface="Century Gothic"/>
              </a:rPr>
              <a:t>Ich finde, man merkt, dass es schwieriger ist, einander zu verstehen, wenn man eine Maske trägt. Ich glaube auch, dass es für Lehrpersonen schwieriger ist, uns Schüler/innen zu erreichen.</a:t>
            </a:r>
          </a:p>
          <a:p>
            <a:pPr marL="0" indent="0">
              <a:buNone/>
            </a:pPr>
            <a:r>
              <a:rPr lang="de-CH" sz="8000" dirty="0">
                <a:latin typeface="Century Gothic"/>
                <a:cs typeface="Century Gothic"/>
              </a:rPr>
              <a:t>(B3a)</a:t>
            </a:r>
          </a:p>
          <a:p>
            <a:pPr marL="0" indent="0">
              <a:buNone/>
            </a:pPr>
            <a:endParaRPr lang="de-CH" sz="8000" dirty="0">
              <a:latin typeface="Century Gothic"/>
              <a:cs typeface="Century Gothic"/>
            </a:endParaRPr>
          </a:p>
          <a:p>
            <a:pPr marL="0" indent="0">
              <a:buNone/>
            </a:pPr>
            <a:r>
              <a:rPr lang="de-CH" sz="8000" dirty="0">
                <a:latin typeface="Century Gothic"/>
                <a:cs typeface="Century Gothic"/>
              </a:rPr>
              <a:t>Es fehlt mir, die ganzen Gesichter zu sehen.</a:t>
            </a:r>
          </a:p>
          <a:p>
            <a:pPr marL="0" indent="0">
              <a:buNone/>
            </a:pPr>
            <a:r>
              <a:rPr lang="de-CH" sz="8000">
                <a:latin typeface="Century Gothic"/>
                <a:cs typeface="Century Gothic"/>
              </a:rPr>
              <a:t>(B3a)</a:t>
            </a:r>
            <a:endParaRPr lang="de-CH" sz="8000" dirty="0">
              <a:latin typeface="Century Gothic"/>
              <a:cs typeface="Century Gothic"/>
            </a:endParaRPr>
          </a:p>
          <a:p>
            <a:pPr marL="0" indent="0">
              <a:buNone/>
            </a:pPr>
            <a:endParaRPr lang="de-CH" sz="8000" dirty="0">
              <a:latin typeface="Century Gothic"/>
              <a:cs typeface="Century Gothic"/>
            </a:endParaRPr>
          </a:p>
          <a:p>
            <a:pPr marL="0" indent="0">
              <a:buNone/>
            </a:pPr>
            <a:endParaRPr lang="de-CH" sz="8000" dirty="0">
              <a:latin typeface="Century Gothic"/>
              <a:cs typeface="Century Gothic"/>
            </a:endParaRPr>
          </a:p>
          <a:p>
            <a:pPr marL="0" indent="0">
              <a:buNone/>
            </a:pPr>
            <a:endParaRPr lang="de-CH" sz="41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1592557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3" y="1411112"/>
            <a:ext cx="8480777" cy="2652888"/>
          </a:xfrm>
        </p:spPr>
        <p:txBody>
          <a:bodyPr>
            <a:noAutofit/>
          </a:bodyPr>
          <a:lstStyle/>
          <a:p>
            <a:pPr marL="0" indent="0">
              <a:buNone/>
            </a:pPr>
            <a:r>
              <a:rPr lang="de-CH" sz="3200" dirty="0">
                <a:latin typeface="Century Gothic"/>
                <a:cs typeface="Century Gothic"/>
              </a:rPr>
              <a:t>Mir bereitete am meisten Mühe, nicht zu wissen, was als Nächstes kommt und ob man immer noch genau gleich vorsichtig sein muss. Ist die Impfung wirklich gut? </a:t>
            </a:r>
          </a:p>
          <a:p>
            <a:pPr marL="0" indent="0">
              <a:buNone/>
            </a:pPr>
            <a:r>
              <a:rPr lang="de-CH" sz="3200" dirty="0">
                <a:latin typeface="Century Gothic"/>
                <a:cs typeface="Century Gothic"/>
              </a:rPr>
              <a:t>(B3a)</a:t>
            </a:r>
          </a:p>
          <a:p>
            <a:pPr marL="0" indent="0">
              <a:buNone/>
            </a:pPr>
            <a:endParaRPr lang="de-DE" dirty="0"/>
          </a:p>
        </p:txBody>
      </p:sp>
    </p:spTree>
    <p:extLst>
      <p:ext uri="{BB962C8B-B14F-4D97-AF65-F5344CB8AC3E}">
        <p14:creationId xmlns:p14="http://schemas.microsoft.com/office/powerpoint/2010/main" val="3010868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14022" y="1364723"/>
            <a:ext cx="9158111" cy="4288189"/>
          </a:xfrm>
        </p:spPr>
        <p:txBody>
          <a:bodyPr>
            <a:normAutofit fontScale="32500" lnSpcReduction="20000"/>
          </a:bodyPr>
          <a:lstStyle/>
          <a:p>
            <a:pPr marL="0" indent="0">
              <a:buNone/>
            </a:pPr>
            <a:r>
              <a:rPr lang="de-CH" sz="9800" dirty="0">
                <a:latin typeface="Century Gothic"/>
                <a:cs typeface="Century Gothic"/>
              </a:rPr>
              <a:t>Es bereitete mir Mühe, andere nicht umarmen zu dürfen oder ihre Mimik zu sehen. Ich habe auch gemerkt, dass mir die Maske sauerstoffmässig nicht gut tut. Ich hatte selbst schon Corona und leide immer noch an </a:t>
            </a:r>
            <a:r>
              <a:rPr lang="de-CH" sz="9800" dirty="0" err="1">
                <a:latin typeface="Century Gothic"/>
                <a:cs typeface="Century Gothic"/>
              </a:rPr>
              <a:t>Longcovid</a:t>
            </a:r>
            <a:r>
              <a:rPr lang="de-CH" sz="9800" dirty="0">
                <a:latin typeface="Century Gothic"/>
                <a:cs typeface="Century Gothic"/>
              </a:rPr>
              <a:t> wie zum Beispiel Schwindel und Müdigkeit. Je länger es dauert, desto mehr merke ich, dass es mir mental schlecht geht.</a:t>
            </a:r>
          </a:p>
          <a:p>
            <a:pPr marL="0" indent="0">
              <a:buNone/>
            </a:pPr>
            <a:r>
              <a:rPr lang="de-CH" sz="9800" dirty="0">
                <a:latin typeface="Century Gothic"/>
                <a:cs typeface="Century Gothic"/>
              </a:rPr>
              <a:t>(B3a)</a:t>
            </a:r>
          </a:p>
          <a:p>
            <a:pPr marL="0" indent="0">
              <a:buNone/>
            </a:pPr>
            <a:endParaRPr lang="de-DE" dirty="0"/>
          </a:p>
        </p:txBody>
      </p:sp>
    </p:spTree>
    <p:extLst>
      <p:ext uri="{BB962C8B-B14F-4D97-AF65-F5344CB8AC3E}">
        <p14:creationId xmlns:p14="http://schemas.microsoft.com/office/powerpoint/2010/main" val="368111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63223" y="1130478"/>
            <a:ext cx="8596668" cy="4570411"/>
          </a:xfrm>
        </p:spPr>
        <p:txBody>
          <a:bodyPr>
            <a:normAutofit fontScale="25000" lnSpcReduction="20000"/>
          </a:bodyPr>
          <a:lstStyle/>
          <a:p>
            <a:pPr marL="0" indent="0">
              <a:buNone/>
            </a:pPr>
            <a:r>
              <a:rPr lang="de-CH" sz="12800" dirty="0">
                <a:latin typeface="Century Gothic"/>
                <a:cs typeface="Century Gothic"/>
              </a:rPr>
              <a:t>Die Maske bereitet mir am meisten Mühe, da es sehr unangenehm wird, wenn man sie längere Zeit trägt und nicht so viel Luft bekommt.</a:t>
            </a:r>
          </a:p>
          <a:p>
            <a:pPr marL="0" indent="0">
              <a:buNone/>
            </a:pPr>
            <a:r>
              <a:rPr lang="de-CH" sz="12800" dirty="0">
                <a:latin typeface="Century Gothic"/>
                <a:cs typeface="Century Gothic"/>
              </a:rPr>
              <a:t>(B3a)</a:t>
            </a:r>
          </a:p>
          <a:p>
            <a:pPr marL="0" indent="0">
              <a:buNone/>
            </a:pPr>
            <a:endParaRPr lang="de-CH" sz="12800" dirty="0">
              <a:latin typeface="Century Gothic"/>
              <a:cs typeface="Century Gothic"/>
            </a:endParaRPr>
          </a:p>
          <a:p>
            <a:pPr marL="0" indent="0">
              <a:buNone/>
            </a:pPr>
            <a:r>
              <a:rPr lang="de-CH" sz="12800" dirty="0">
                <a:latin typeface="Century Gothic"/>
                <a:cs typeface="Century Gothic"/>
              </a:rPr>
              <a:t>Ich kann in der Freizeit nicht mehr so viel unternehmen und auch die Masken finde ich nicht so toll.</a:t>
            </a:r>
          </a:p>
          <a:p>
            <a:pPr marL="0" indent="0">
              <a:buNone/>
            </a:pPr>
            <a:r>
              <a:rPr lang="de-CH" sz="12800" dirty="0">
                <a:latin typeface="Century Gothic"/>
                <a:cs typeface="Century Gothic"/>
              </a:rPr>
              <a:t>(B3a)</a:t>
            </a:r>
          </a:p>
          <a:p>
            <a:pPr marL="0" indent="0">
              <a:buNone/>
            </a:pPr>
            <a:endParaRPr lang="de-DE" dirty="0"/>
          </a:p>
        </p:txBody>
      </p:sp>
    </p:spTree>
    <p:extLst>
      <p:ext uri="{BB962C8B-B14F-4D97-AF65-F5344CB8AC3E}">
        <p14:creationId xmlns:p14="http://schemas.microsoft.com/office/powerpoint/2010/main" val="109400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5DC9D36-573D-475D-BB66-98096C987162}"/>
              </a:ext>
            </a:extLst>
          </p:cNvPr>
          <p:cNvSpPr>
            <a:spLocks noGrp="1"/>
          </p:cNvSpPr>
          <p:nvPr>
            <p:ph idx="1"/>
          </p:nvPr>
        </p:nvSpPr>
        <p:spPr>
          <a:xfrm>
            <a:off x="677334" y="1014362"/>
            <a:ext cx="8785114" cy="3880773"/>
          </a:xfrm>
        </p:spPr>
        <p:txBody>
          <a:bodyPr vert="horz" lIns="91440" tIns="45720" rIns="91440" bIns="45720" rtlCol="0" anchor="t">
            <a:noAutofit/>
          </a:bodyPr>
          <a:lstStyle/>
          <a:p>
            <a:pPr marL="0" indent="0">
              <a:buNone/>
            </a:pPr>
            <a:r>
              <a:rPr lang="de-DE" sz="3200" dirty="0">
                <a:latin typeface="Century Gothic"/>
                <a:cs typeface="Century Gothic"/>
              </a:rPr>
              <a:t>In der Schule gibt es nichts, was mir in der «Corona-Zeit» Mühe macht. Natürlich nerven ab und zu die Masken, aber Mühe bereiten sie mir keine. Im Privatbereich vermisse ich eher den Kontakt zu meinen Verwandten, weil wir uns wegen der Regel mit der begrenzten Personenanzahl nicht alle gemeinsam treffen können. </a:t>
            </a:r>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3989125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3" y="1867079"/>
            <a:ext cx="8940799" cy="3619322"/>
          </a:xfrm>
        </p:spPr>
        <p:txBody>
          <a:bodyPr>
            <a:normAutofit fontScale="25000" lnSpcReduction="20000"/>
          </a:bodyPr>
          <a:lstStyle/>
          <a:p>
            <a:pPr marL="0" indent="0">
              <a:buNone/>
            </a:pPr>
            <a:r>
              <a:rPr lang="de-CH" sz="12800" dirty="0">
                <a:latin typeface="Century Gothic"/>
                <a:cs typeface="Century Gothic"/>
              </a:rPr>
              <a:t>Die Distanz zu den Menschen! Ein einfaches Lächeln einer fremden Person oder auch eines guten Freundes hat manchmal schon gereicht, dass es ein guter Tag wird. Das vermisse ich sehr. Das Reisen fehlt mir auch.</a:t>
            </a:r>
          </a:p>
          <a:p>
            <a:pPr marL="0" indent="0">
              <a:buNone/>
            </a:pPr>
            <a:r>
              <a:rPr lang="de-CH" sz="12800" dirty="0">
                <a:latin typeface="Century Gothic"/>
                <a:cs typeface="Century Gothic"/>
              </a:rPr>
              <a:t>(B3a)</a:t>
            </a:r>
          </a:p>
          <a:p>
            <a:pPr marL="0" indent="0">
              <a:buNone/>
            </a:pPr>
            <a:endParaRPr lang="de-CH" sz="128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1433395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46289" y="1909410"/>
            <a:ext cx="9039578" cy="3880773"/>
          </a:xfrm>
        </p:spPr>
        <p:txBody>
          <a:bodyPr>
            <a:normAutofit fontScale="32500" lnSpcReduction="20000"/>
          </a:bodyPr>
          <a:lstStyle/>
          <a:p>
            <a:pPr marL="0" indent="0">
              <a:buNone/>
            </a:pPr>
            <a:r>
              <a:rPr lang="de-CH" sz="9800" dirty="0">
                <a:latin typeface="Century Gothic"/>
                <a:cs typeface="Century Gothic"/>
              </a:rPr>
              <a:t>Ich hatte am meisten Mühe damit, keinen strukturierten Tagesablauf zu haben. Obwohl ich es immer wieder versuchte, eine Tagesplan aufzustellen und mich tatsächlich an ihm zu orientieren, scheiterte ich immer wieder.</a:t>
            </a:r>
          </a:p>
          <a:p>
            <a:pPr marL="0" indent="0">
              <a:buNone/>
            </a:pPr>
            <a:r>
              <a:rPr lang="de-CH" sz="9800" dirty="0">
                <a:latin typeface="Century Gothic"/>
                <a:cs typeface="Century Gothic"/>
              </a:rPr>
              <a:t>(B3a)</a:t>
            </a:r>
          </a:p>
          <a:p>
            <a:pPr marL="0" indent="0">
              <a:buNone/>
            </a:pPr>
            <a:endParaRPr lang="de-DE" dirty="0"/>
          </a:p>
        </p:txBody>
      </p:sp>
    </p:spTree>
    <p:extLst>
      <p:ext uri="{BB962C8B-B14F-4D97-AF65-F5344CB8AC3E}">
        <p14:creationId xmlns:p14="http://schemas.microsoft.com/office/powerpoint/2010/main" val="2251517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43467" y="1754191"/>
            <a:ext cx="8596668" cy="3224210"/>
          </a:xfrm>
        </p:spPr>
        <p:txBody>
          <a:bodyPr>
            <a:normAutofit fontScale="40000" lnSpcReduction="20000"/>
          </a:bodyPr>
          <a:lstStyle/>
          <a:p>
            <a:pPr marL="0" indent="0">
              <a:buNone/>
            </a:pPr>
            <a:r>
              <a:rPr lang="de-CH" sz="8000" dirty="0">
                <a:latin typeface="Century Gothic"/>
                <a:cs typeface="Century Gothic"/>
              </a:rPr>
              <a:t>Ich glaube das minimalistische Leben. Man kann fast keine Leute kennen lernen und sitzt dauernd nur zu Hause oder in der Schule. Die Masken sind auch nicht so «prickelnd».</a:t>
            </a:r>
          </a:p>
          <a:p>
            <a:pPr marL="0" indent="0">
              <a:buNone/>
            </a:pPr>
            <a:r>
              <a:rPr lang="de-CH" sz="8000" dirty="0">
                <a:latin typeface="Century Gothic"/>
                <a:cs typeface="Century Gothic"/>
              </a:rPr>
              <a:t>(B3a)</a:t>
            </a:r>
          </a:p>
          <a:p>
            <a:pPr marL="0" indent="0">
              <a:buNone/>
            </a:pPr>
            <a:endParaRPr lang="de-DE" dirty="0"/>
          </a:p>
        </p:txBody>
      </p:sp>
    </p:spTree>
    <p:extLst>
      <p:ext uri="{BB962C8B-B14F-4D97-AF65-F5344CB8AC3E}">
        <p14:creationId xmlns:p14="http://schemas.microsoft.com/office/powerpoint/2010/main" val="303809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4267" y="1618723"/>
            <a:ext cx="8596668" cy="3880773"/>
          </a:xfrm>
        </p:spPr>
        <p:txBody>
          <a:bodyPr>
            <a:normAutofit/>
          </a:bodyPr>
          <a:lstStyle/>
          <a:p>
            <a:pPr marL="0" indent="0">
              <a:buNone/>
            </a:pPr>
            <a:r>
              <a:rPr lang="de-CH" sz="3200" dirty="0">
                <a:latin typeface="Century Gothic"/>
                <a:cs typeface="Century Gothic"/>
              </a:rPr>
              <a:t>Es ist schade, dass man nicht alle Leute treffen konnte und dass man immer eine Maske tragen muss und dadurch Mitschüler und Lehrpersonen teilweise schlechter versteht.</a:t>
            </a:r>
          </a:p>
          <a:p>
            <a:pPr marL="0" indent="0">
              <a:buNone/>
            </a:pPr>
            <a:r>
              <a:rPr lang="de-CH" sz="3200" dirty="0">
                <a:latin typeface="Century Gothic"/>
                <a:cs typeface="Century Gothic"/>
              </a:rPr>
              <a:t>(B3a)</a:t>
            </a:r>
            <a:endParaRPr lang="de-DE" sz="3200" dirty="0"/>
          </a:p>
        </p:txBody>
      </p:sp>
    </p:spTree>
    <p:extLst>
      <p:ext uri="{BB962C8B-B14F-4D97-AF65-F5344CB8AC3E}">
        <p14:creationId xmlns:p14="http://schemas.microsoft.com/office/powerpoint/2010/main" val="1118905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4267" y="1280056"/>
            <a:ext cx="8788400" cy="4104744"/>
          </a:xfrm>
        </p:spPr>
        <p:txBody>
          <a:bodyPr vert="horz" lIns="91440" tIns="45720" rIns="91440" bIns="45720" rtlCol="0" anchor="t">
            <a:normAutofit/>
          </a:bodyPr>
          <a:lstStyle/>
          <a:p>
            <a:pPr marL="0" indent="0">
              <a:buNone/>
            </a:pPr>
            <a:r>
              <a:rPr lang="de-CH" sz="3200" dirty="0">
                <a:latin typeface="Century Gothic"/>
                <a:cs typeface="Century Gothic"/>
              </a:rPr>
              <a:t>Am meisten Mühe bereiten mir Menschen, die Corona kleinreden. Ich finde in solchen Zeiten sollte man einfach zusammenhalten und Mitgefühl gegenüber Betroffenen zeigen und nicht sagen, dass Corona nur eine normale Grippe sei.</a:t>
            </a:r>
          </a:p>
          <a:p>
            <a:pPr marL="0" indent="0">
              <a:buNone/>
            </a:pPr>
            <a:r>
              <a:rPr lang="de-CH" sz="3200" dirty="0">
                <a:latin typeface="Century Gothic"/>
                <a:cs typeface="Century Gothic"/>
              </a:rPr>
              <a:t>(B3a)</a:t>
            </a:r>
            <a:endParaRPr lang="de-DE" sz="3200" dirty="0"/>
          </a:p>
        </p:txBody>
      </p:sp>
    </p:spTree>
    <p:extLst>
      <p:ext uri="{BB962C8B-B14F-4D97-AF65-F5344CB8AC3E}">
        <p14:creationId xmlns:p14="http://schemas.microsoft.com/office/powerpoint/2010/main" val="2508487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60400" y="1076856"/>
            <a:ext cx="8596668" cy="4748211"/>
          </a:xfrm>
        </p:spPr>
        <p:txBody>
          <a:bodyPr>
            <a:noAutofit/>
          </a:bodyPr>
          <a:lstStyle/>
          <a:p>
            <a:pPr marL="0" indent="0">
              <a:buNone/>
            </a:pPr>
            <a:r>
              <a:rPr lang="de-CH" sz="3200" dirty="0">
                <a:latin typeface="Century Gothic"/>
                <a:cs typeface="Century Gothic"/>
              </a:rPr>
              <a:t>Am schlimmsten sind für mich die ganzen Absagen: Jugendfest, Abschlusslager und sehr viele Dinge ausserhalb der Schule, auf die ich mich schon so lange gefreut habe, finden plötzlich einfach nicht mehr statt. Wir können nicht wirklich etwas erleben, man sitzt nur noch zu Hause oder in der Schule herum.</a:t>
            </a:r>
          </a:p>
          <a:p>
            <a:pPr marL="0" indent="0">
              <a:buNone/>
            </a:pPr>
            <a:r>
              <a:rPr lang="de-DE" sz="3200" dirty="0">
                <a:latin typeface="Century Gothic"/>
                <a:cs typeface="Century Gothic"/>
              </a:rPr>
              <a:t>(B3a)</a:t>
            </a:r>
          </a:p>
        </p:txBody>
      </p:sp>
    </p:spTree>
    <p:extLst>
      <p:ext uri="{BB962C8B-B14F-4D97-AF65-F5344CB8AC3E}">
        <p14:creationId xmlns:p14="http://schemas.microsoft.com/office/powerpoint/2010/main" val="2636523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60399" y="1296989"/>
            <a:ext cx="8686801" cy="3880773"/>
          </a:xfrm>
        </p:spPr>
        <p:txBody>
          <a:bodyPr>
            <a:normAutofit/>
          </a:bodyPr>
          <a:lstStyle/>
          <a:p>
            <a:pPr marL="0" indent="0">
              <a:buNone/>
            </a:pPr>
            <a:r>
              <a:rPr lang="de-CH" sz="3200" dirty="0">
                <a:latin typeface="Century Gothic"/>
                <a:cs typeface="Century Gothic"/>
              </a:rPr>
              <a:t>Am meisten Mühe hatte ich damit, dass ich nur zu Hause sitzen und nichts mit Freunden abmachen konnte. Ich musste ebenfalls jeden Tag die Tagesschau schauen und dann kamen nur Berichte über Corona.</a:t>
            </a:r>
          </a:p>
          <a:p>
            <a:pPr marL="0" indent="0">
              <a:buNone/>
            </a:pPr>
            <a:r>
              <a:rPr lang="de-DE" sz="3200" dirty="0">
                <a:latin typeface="Century Gothic"/>
                <a:cs typeface="Century Gothic"/>
              </a:rPr>
              <a:t>(B3a)</a:t>
            </a:r>
          </a:p>
        </p:txBody>
      </p:sp>
    </p:spTree>
    <p:extLst>
      <p:ext uri="{BB962C8B-B14F-4D97-AF65-F5344CB8AC3E}">
        <p14:creationId xmlns:p14="http://schemas.microsoft.com/office/powerpoint/2010/main" val="3246914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43467" y="1771122"/>
            <a:ext cx="8398933" cy="3880773"/>
          </a:xfrm>
        </p:spPr>
        <p:txBody>
          <a:bodyPr vert="horz" lIns="91440" tIns="45720" rIns="91440" bIns="45720" rtlCol="0" anchor="t">
            <a:normAutofit/>
          </a:bodyPr>
          <a:lstStyle/>
          <a:p>
            <a:pPr marL="0" indent="0">
              <a:buNone/>
            </a:pPr>
            <a:r>
              <a:rPr lang="de-CH" sz="3500" dirty="0">
                <a:latin typeface="Century Gothic"/>
                <a:cs typeface="Century Gothic"/>
              </a:rPr>
              <a:t>Die Masken stören mich schon sehr. Ich muss sie den ganzen Tag tragen und bis vor Kurzem sogar auf dem Pausenplatz.</a:t>
            </a:r>
          </a:p>
          <a:p>
            <a:pPr marL="0" indent="0">
              <a:buNone/>
            </a:pPr>
            <a:r>
              <a:rPr lang="de-CH" sz="3500" dirty="0">
                <a:latin typeface="Century Gothic"/>
                <a:cs typeface="Century Gothic"/>
              </a:rPr>
              <a:t>(B3a)</a:t>
            </a:r>
          </a:p>
          <a:p>
            <a:pPr marL="0" indent="0">
              <a:buNone/>
            </a:pPr>
            <a:endParaRPr lang="de-DE" sz="3200" dirty="0">
              <a:latin typeface="Century Gothic"/>
              <a:cs typeface="Century Gothic"/>
            </a:endParaRPr>
          </a:p>
        </p:txBody>
      </p:sp>
    </p:spTree>
    <p:extLst>
      <p:ext uri="{BB962C8B-B14F-4D97-AF65-F5344CB8AC3E}">
        <p14:creationId xmlns:p14="http://schemas.microsoft.com/office/powerpoint/2010/main" val="39489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60401" y="1381655"/>
            <a:ext cx="8596668" cy="3880773"/>
          </a:xfrm>
        </p:spPr>
        <p:txBody>
          <a:bodyPr vert="horz" lIns="91440" tIns="45720" rIns="91440" bIns="45720" rtlCol="0" anchor="t">
            <a:normAutofit/>
          </a:bodyPr>
          <a:lstStyle/>
          <a:p>
            <a:pPr marL="0" indent="0">
              <a:buNone/>
            </a:pPr>
            <a:r>
              <a:rPr lang="de-CH" sz="3200" dirty="0">
                <a:latin typeface="Century Gothic"/>
                <a:cs typeface="Century Gothic"/>
              </a:rPr>
              <a:t>Die Maske und dass das Klassenlager abgesagt wurde, das finde ich sehr schade. Die Maske stört immer und bei allem. Was auch stört, ist, dass ich meine Freunde nicht mehr so oft treffen kann.</a:t>
            </a:r>
          </a:p>
          <a:p>
            <a:pPr marL="0" indent="0">
              <a:buNone/>
            </a:pPr>
            <a:r>
              <a:rPr lang="de-CH" sz="3200" dirty="0">
                <a:latin typeface="Century Gothic"/>
                <a:cs typeface="Century Gothic"/>
              </a:rPr>
              <a:t>(B3a)</a:t>
            </a:r>
          </a:p>
          <a:p>
            <a:pPr marL="0" indent="0">
              <a:buNone/>
            </a:pPr>
            <a:endParaRPr lang="de-DE" sz="3200" dirty="0"/>
          </a:p>
        </p:txBody>
      </p:sp>
    </p:spTree>
    <p:extLst>
      <p:ext uri="{BB962C8B-B14F-4D97-AF65-F5344CB8AC3E}">
        <p14:creationId xmlns:p14="http://schemas.microsoft.com/office/powerpoint/2010/main" val="699369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4268" y="1567923"/>
            <a:ext cx="8596668" cy="3495144"/>
          </a:xfrm>
        </p:spPr>
        <p:txBody>
          <a:bodyPr>
            <a:normAutofit/>
          </a:bodyPr>
          <a:lstStyle/>
          <a:p>
            <a:pPr marL="0" indent="0">
              <a:buNone/>
            </a:pPr>
            <a:r>
              <a:rPr lang="de-CH" sz="3200" dirty="0">
                <a:latin typeface="Century Gothic"/>
                <a:cs typeface="Century Gothic"/>
              </a:rPr>
              <a:t>Man ist eingeschränkt und kann sein Teenagerleben gar nicht richtig leben. Aber das Allerschlimmste ist, wenn man mit Corona angesteckt wurde und noch Monate danach an </a:t>
            </a:r>
            <a:r>
              <a:rPr lang="de-CH" sz="3200" dirty="0" err="1">
                <a:latin typeface="Century Gothic"/>
                <a:cs typeface="Century Gothic"/>
              </a:rPr>
              <a:t>Longcovid</a:t>
            </a:r>
            <a:r>
              <a:rPr lang="de-CH" sz="3200" dirty="0">
                <a:latin typeface="Century Gothic"/>
                <a:cs typeface="Century Gothic"/>
              </a:rPr>
              <a:t> leidet. </a:t>
            </a:r>
          </a:p>
          <a:p>
            <a:pPr marL="0" indent="0">
              <a:buNone/>
            </a:pPr>
            <a:r>
              <a:rPr lang="de-CH" sz="3200" dirty="0">
                <a:latin typeface="Century Gothic"/>
                <a:cs typeface="Century Gothic"/>
              </a:rPr>
              <a:t>(B3a)</a:t>
            </a:r>
          </a:p>
          <a:p>
            <a:pPr marL="0" indent="0">
              <a:buNone/>
            </a:pPr>
            <a:endParaRPr lang="de-DE" sz="3200" dirty="0"/>
          </a:p>
        </p:txBody>
      </p:sp>
    </p:spTree>
    <p:extLst>
      <p:ext uri="{BB962C8B-B14F-4D97-AF65-F5344CB8AC3E}">
        <p14:creationId xmlns:p14="http://schemas.microsoft.com/office/powerpoint/2010/main" val="17559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5DC9D36-573D-475D-BB66-98096C987162}"/>
              </a:ext>
            </a:extLst>
          </p:cNvPr>
          <p:cNvSpPr>
            <a:spLocks noGrp="1"/>
          </p:cNvSpPr>
          <p:nvPr>
            <p:ph idx="1"/>
          </p:nvPr>
        </p:nvSpPr>
        <p:spPr>
          <a:xfrm>
            <a:off x="661846" y="642613"/>
            <a:ext cx="9032904" cy="5506740"/>
          </a:xfrm>
        </p:spPr>
        <p:txBody>
          <a:bodyPr>
            <a:normAutofit/>
          </a:bodyPr>
          <a:lstStyle/>
          <a:p>
            <a:pPr marL="0" indent="0">
              <a:buNone/>
            </a:pPr>
            <a:r>
              <a:rPr lang="de-DE" sz="3200" dirty="0">
                <a:latin typeface="Century Gothic"/>
                <a:cs typeface="Century Gothic"/>
              </a:rPr>
              <a:t>Ich finde es mühsam, dass man fast nicht mehr schnuppern gehen kann. Mir wurde fast immer abgesagt.</a:t>
            </a:r>
          </a:p>
          <a:p>
            <a:pPr marL="0" indent="0">
              <a:buNone/>
            </a:pPr>
            <a:r>
              <a:rPr lang="de-DE" sz="3200" dirty="0">
                <a:latin typeface="Century Gothic"/>
                <a:cs typeface="Century Gothic"/>
              </a:rPr>
              <a:t>(B2a)</a:t>
            </a:r>
          </a:p>
          <a:p>
            <a:pPr marL="0" indent="0">
              <a:buNone/>
            </a:pPr>
            <a:endParaRPr lang="de-DE" sz="3200" dirty="0">
              <a:latin typeface="Century Gothic"/>
              <a:cs typeface="Century Gothic"/>
            </a:endParaRPr>
          </a:p>
          <a:p>
            <a:pPr marL="0" indent="0">
              <a:buNone/>
            </a:pPr>
            <a:r>
              <a:rPr lang="de-DE" sz="3200" dirty="0">
                <a:latin typeface="Century Gothic"/>
                <a:cs typeface="Century Gothic"/>
              </a:rPr>
              <a:t>Corona ist heutzutage so normal, dass ich die richtige Normalität nicht kenne. Das ist das Schwierige für mich. Mittlerweile warte ich nur noch auf ein Ende der Situation. </a:t>
            </a:r>
          </a:p>
          <a:p>
            <a:pPr marL="0" indent="0">
              <a:buNone/>
            </a:pPr>
            <a:r>
              <a:rPr lang="de-DE" sz="3200" dirty="0">
                <a:latin typeface="Century Gothic"/>
                <a:cs typeface="Century Gothic"/>
              </a:rPr>
              <a:t>(B2a)</a:t>
            </a:r>
            <a:endParaRPr lang="de-CH" sz="3200" dirty="0">
              <a:latin typeface="Century Gothic"/>
              <a:cs typeface="Century Gothic"/>
            </a:endParaRPr>
          </a:p>
          <a:p>
            <a:pPr marL="0" indent="0">
              <a:buNone/>
            </a:pPr>
            <a:endParaRPr lang="de-DE" sz="3200" dirty="0">
              <a:latin typeface="Century Gothic"/>
              <a:cs typeface="Century Gothic"/>
            </a:endParaRPr>
          </a:p>
          <a:p>
            <a:pPr marL="0" indent="0">
              <a:buNone/>
            </a:pPr>
            <a:endParaRPr lang="de-CH" sz="3200" dirty="0">
              <a:latin typeface="Century Gothic"/>
              <a:cs typeface="Century Gothic"/>
            </a:endParaRPr>
          </a:p>
        </p:txBody>
      </p:sp>
    </p:spTree>
    <p:extLst>
      <p:ext uri="{BB962C8B-B14F-4D97-AF65-F5344CB8AC3E}">
        <p14:creationId xmlns:p14="http://schemas.microsoft.com/office/powerpoint/2010/main" val="2558092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5DC9D36-573D-475D-BB66-98096C987162}"/>
              </a:ext>
            </a:extLst>
          </p:cNvPr>
          <p:cNvSpPr>
            <a:spLocks noGrp="1"/>
          </p:cNvSpPr>
          <p:nvPr>
            <p:ph idx="1"/>
          </p:nvPr>
        </p:nvSpPr>
        <p:spPr>
          <a:xfrm>
            <a:off x="661848" y="1378570"/>
            <a:ext cx="8800600" cy="4136147"/>
          </a:xfrm>
        </p:spPr>
        <p:txBody>
          <a:bodyPr vert="horz" lIns="91440" tIns="45720" rIns="91440" bIns="45720" rtlCol="0" anchor="t">
            <a:normAutofit/>
          </a:bodyPr>
          <a:lstStyle/>
          <a:p>
            <a:pPr marL="0" indent="0">
              <a:buNone/>
            </a:pPr>
            <a:r>
              <a:rPr lang="de-DE" sz="3200" dirty="0">
                <a:latin typeface="Century Gothic"/>
                <a:cs typeface="Century Gothic"/>
              </a:rPr>
              <a:t>Am meisten Mühe bereitet mir, dass ich nichts mehr machen kann. Ich kann keine spannenden und interessanten Dinge mehr unternehmen. Langsam, aber sicher nervt es mich, jedes Wochenende oder an freien Nachmittagen zu Hause bleiben zu müssen. </a:t>
            </a:r>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272039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CD5699F-67D3-4565-BF22-04ED0E954CDC}"/>
              </a:ext>
            </a:extLst>
          </p:cNvPr>
          <p:cNvSpPr/>
          <p:nvPr/>
        </p:nvSpPr>
        <p:spPr>
          <a:xfrm>
            <a:off x="579015" y="1133018"/>
            <a:ext cx="8527629" cy="4308872"/>
          </a:xfrm>
          <a:prstGeom prst="rect">
            <a:avLst/>
          </a:prstGeom>
        </p:spPr>
        <p:txBody>
          <a:bodyPr wrap="square" lIns="91440" tIns="45720" rIns="91440" bIns="45720" anchor="t">
            <a:spAutoFit/>
          </a:bodyPr>
          <a:lstStyle/>
          <a:p>
            <a:r>
              <a:rPr lang="de-DE" sz="3200" dirty="0">
                <a:latin typeface="Century Gothic"/>
                <a:cs typeface="Century Gothic"/>
              </a:rPr>
              <a:t>Ich habe keine Mühe mit Corona, weil ich es in meinen Alltag integriert habe.</a:t>
            </a:r>
          </a:p>
          <a:p>
            <a:r>
              <a:rPr lang="de-DE" sz="3200" dirty="0">
                <a:latin typeface="Century Gothic"/>
                <a:cs typeface="Century Gothic"/>
              </a:rPr>
              <a:t>(B2a)</a:t>
            </a:r>
          </a:p>
          <a:p>
            <a:endParaRPr lang="de-DE" sz="3200" dirty="0">
              <a:latin typeface="Century Gothic"/>
              <a:cs typeface="Century Gothic"/>
            </a:endParaRPr>
          </a:p>
          <a:p>
            <a:r>
              <a:rPr lang="de-DE" sz="3200" dirty="0">
                <a:latin typeface="Century Gothic"/>
                <a:cs typeface="Century Gothic"/>
              </a:rPr>
              <a:t>Vor allem am Anfang </a:t>
            </a:r>
            <a:r>
              <a:rPr lang="de-DE" sz="3200" dirty="0">
                <a:latin typeface="Century Gothic"/>
                <a:ea typeface="+mn-lt"/>
                <a:cs typeface="+mn-lt"/>
              </a:rPr>
              <a:t>bereitete mir am</a:t>
            </a:r>
            <a:r>
              <a:rPr lang="de-DE" sz="3200" dirty="0">
                <a:latin typeface="Century Gothic"/>
                <a:cs typeface="Century Gothic"/>
              </a:rPr>
              <a:t> meisten Mühe, den sozialen Kontakt aufrecht zu halten.</a:t>
            </a:r>
          </a:p>
          <a:p>
            <a:r>
              <a:rPr lang="de-DE" sz="3200" dirty="0">
                <a:latin typeface="Century Gothic"/>
                <a:cs typeface="Century Gothic"/>
              </a:rPr>
              <a:t>(B2a)</a:t>
            </a:r>
            <a:endParaRPr lang="de-DE" sz="3200" dirty="0"/>
          </a:p>
          <a:p>
            <a:r>
              <a:rPr lang="de-DE" dirty="0"/>
              <a:t> </a:t>
            </a:r>
            <a:endParaRPr lang="de-CH" dirty="0"/>
          </a:p>
        </p:txBody>
      </p:sp>
    </p:spTree>
    <p:extLst>
      <p:ext uri="{BB962C8B-B14F-4D97-AF65-F5344CB8AC3E}">
        <p14:creationId xmlns:p14="http://schemas.microsoft.com/office/powerpoint/2010/main" val="425250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692820" y="1525517"/>
            <a:ext cx="8893521" cy="3880773"/>
          </a:xfrm>
        </p:spPr>
        <p:txBody>
          <a:bodyPr vert="horz" lIns="91440" tIns="45720" rIns="91440" bIns="45720" rtlCol="0" anchor="t">
            <a:normAutofit/>
          </a:bodyPr>
          <a:lstStyle/>
          <a:p>
            <a:pPr marL="0" indent="0">
              <a:buNone/>
            </a:pPr>
            <a:r>
              <a:rPr lang="de-DE" sz="3200" dirty="0">
                <a:latin typeface="Century Gothic"/>
                <a:cs typeface="Century Gothic"/>
              </a:rPr>
              <a:t>Was mir im Lockdown am meisten Mühe bereitete, war das Monotone. Alles war immer gleich, es gab nie irgendeine Abwechslung. Auch hatte ich immer weniger Motivation und bin an der Technik fast verzweifelt. </a:t>
            </a:r>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281102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677333" y="1223021"/>
            <a:ext cx="8939983" cy="4252090"/>
          </a:xfrm>
        </p:spPr>
        <p:txBody>
          <a:bodyPr vert="horz" lIns="91440" tIns="45720" rIns="91440" bIns="45720" rtlCol="0" anchor="t">
            <a:normAutofit/>
          </a:bodyPr>
          <a:lstStyle/>
          <a:p>
            <a:pPr marL="0" indent="0">
              <a:buNone/>
            </a:pPr>
            <a:r>
              <a:rPr lang="de-DE" sz="3200" dirty="0">
                <a:latin typeface="Century Gothic"/>
                <a:cs typeface="Century Gothic"/>
              </a:rPr>
              <a:t>Am Anfang waren die Masken sehr anstrengend, weil man sie manchmal vergessen hatte oder sie einfach unangenehm waren und es war traurig, dass man sich nicht in </a:t>
            </a:r>
            <a:r>
              <a:rPr lang="de-DE" sz="3200" dirty="0" err="1">
                <a:latin typeface="Century Gothic"/>
                <a:cs typeface="Century Gothic"/>
              </a:rPr>
              <a:t>grösseren</a:t>
            </a:r>
            <a:r>
              <a:rPr lang="de-DE" sz="3200" dirty="0">
                <a:latin typeface="Century Gothic"/>
                <a:cs typeface="Century Gothic"/>
              </a:rPr>
              <a:t> Gruppen treffen oder einen Geburtstag richtig feiern konnte/kann. </a:t>
            </a:r>
            <a:endParaRPr lang="de-DE"/>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100970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5B86877-1394-4D55-B4AE-8F16610BB5D8}"/>
              </a:ext>
            </a:extLst>
          </p:cNvPr>
          <p:cNvSpPr>
            <a:spLocks noGrp="1"/>
          </p:cNvSpPr>
          <p:nvPr>
            <p:ph idx="1"/>
          </p:nvPr>
        </p:nvSpPr>
        <p:spPr>
          <a:xfrm>
            <a:off x="804404" y="1605120"/>
            <a:ext cx="8908105" cy="3351538"/>
          </a:xfrm>
        </p:spPr>
        <p:txBody>
          <a:bodyPr>
            <a:normAutofit/>
          </a:bodyPr>
          <a:lstStyle/>
          <a:p>
            <a:pPr marL="0" indent="0">
              <a:buNone/>
            </a:pPr>
            <a:r>
              <a:rPr lang="de-DE" sz="3200" dirty="0">
                <a:latin typeface="Century Gothic"/>
                <a:cs typeface="Century Gothic"/>
              </a:rPr>
              <a:t>Am meisten Mühe bereitet mir in der Corona-Zeit die Schnupperangebote. Ich konnte aufgrund von Corona nie schnuppern gehen. Es kann also nur besser werden.</a:t>
            </a:r>
          </a:p>
          <a:p>
            <a:pPr marL="0" indent="0">
              <a:buNone/>
            </a:pPr>
            <a:r>
              <a:rPr lang="de-DE" sz="3200" dirty="0">
                <a:latin typeface="Century Gothic"/>
                <a:cs typeface="Century Gothic"/>
              </a:rPr>
              <a:t>(B2a)</a:t>
            </a:r>
            <a:endParaRPr lang="de-CH" sz="3200" dirty="0">
              <a:latin typeface="Century Gothic"/>
              <a:cs typeface="Century Gothic"/>
            </a:endParaRPr>
          </a:p>
        </p:txBody>
      </p:sp>
    </p:spTree>
    <p:extLst>
      <p:ext uri="{BB962C8B-B14F-4D97-AF65-F5344CB8AC3E}">
        <p14:creationId xmlns:p14="http://schemas.microsoft.com/office/powerpoint/2010/main" val="124449796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0D8B00-36D9-412E-8BDB-0F25B3EC8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5D7A0A-7750-4AE0-BF5F-C447FD4614E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5841754-A967-4FE7-A78A-7A2F2EDAC6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Papier.thmx</Template>
  <TotalTime>0</TotalTime>
  <Words>1846</Words>
  <Application>Microsoft Office PowerPoint</Application>
  <PresentationFormat>Breitbild</PresentationFormat>
  <Paragraphs>108</Paragraphs>
  <Slides>39</Slides>
  <Notes>0</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Facette</vt:lpstr>
      <vt:lpstr>Was bereitet(e) dir  in der Corona-Zeit  am meisten Mühe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 ist scheisse</dc:title>
  <dc:creator>Schueler</dc:creator>
  <cp:lastModifiedBy>Chrisoula Giata</cp:lastModifiedBy>
  <cp:revision>148</cp:revision>
  <dcterms:created xsi:type="dcterms:W3CDTF">2021-05-17T07:24:33Z</dcterms:created>
  <dcterms:modified xsi:type="dcterms:W3CDTF">2021-06-23T23:31:01Z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